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71" r:id="rId3"/>
    <p:sldId id="259" r:id="rId4"/>
    <p:sldId id="258" r:id="rId5"/>
    <p:sldId id="274" r:id="rId6"/>
    <p:sldId id="257" r:id="rId7"/>
    <p:sldId id="260" r:id="rId8"/>
    <p:sldId id="270" r:id="rId9"/>
    <p:sldId id="275" r:id="rId10"/>
    <p:sldId id="276" r:id="rId11"/>
    <p:sldId id="277" r:id="rId12"/>
    <p:sldId id="282" r:id="rId13"/>
    <p:sldId id="279" r:id="rId14"/>
    <p:sldId id="280" r:id="rId15"/>
    <p:sldId id="281" r:id="rId16"/>
    <p:sldId id="278"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73" r:id="rId33"/>
    <p:sldId id="272" r:id="rId34"/>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Open Sauce" panose="020B0604020202020204" charset="0"/>
      <p:regular r:id="rId40"/>
    </p:embeddedFont>
    <p:embeddedFont>
      <p:font typeface="Open Sauce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4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2FF05B6-6066-4B96-8ABC-7E225A77FD5A}" type="datetimeFigureOut">
              <a:rPr lang="he-IL" smtClean="0"/>
              <a:t>כ"ז/שבט/תשפ"ג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CE1AC91-7698-4241-BD75-64A8474AF0E6}" type="slidenum">
              <a:rPr lang="he-IL" smtClean="0"/>
              <a:t>‹#›</a:t>
            </a:fld>
            <a:endParaRPr lang="he-IL"/>
          </a:p>
        </p:txBody>
      </p:sp>
    </p:spTree>
    <p:extLst>
      <p:ext uri="{BB962C8B-B14F-4D97-AF65-F5344CB8AC3E}">
        <p14:creationId xmlns:p14="http://schemas.microsoft.com/office/powerpoint/2010/main" val="241747164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CE1AC91-7698-4241-BD75-64A8474AF0E6}" type="slidenum">
              <a:rPr lang="he-IL" smtClean="0"/>
              <a:t>13</a:t>
            </a:fld>
            <a:endParaRPr lang="he-IL"/>
          </a:p>
        </p:txBody>
      </p:sp>
    </p:spTree>
    <p:extLst>
      <p:ext uri="{BB962C8B-B14F-4D97-AF65-F5344CB8AC3E}">
        <p14:creationId xmlns:p14="http://schemas.microsoft.com/office/powerpoint/2010/main" val="350527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CE1AC91-7698-4241-BD75-64A8474AF0E6}" type="slidenum">
              <a:rPr lang="he-IL" smtClean="0"/>
              <a:t>14</a:t>
            </a:fld>
            <a:endParaRPr lang="he-IL"/>
          </a:p>
        </p:txBody>
      </p:sp>
    </p:spTree>
    <p:extLst>
      <p:ext uri="{BB962C8B-B14F-4D97-AF65-F5344CB8AC3E}">
        <p14:creationId xmlns:p14="http://schemas.microsoft.com/office/powerpoint/2010/main" val="193204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CE1AC91-7698-4241-BD75-64A8474AF0E6}" type="slidenum">
              <a:rPr lang="he-IL" smtClean="0"/>
              <a:t>15</a:t>
            </a:fld>
            <a:endParaRPr lang="he-IL"/>
          </a:p>
        </p:txBody>
      </p:sp>
    </p:spTree>
    <p:extLst>
      <p:ext uri="{BB962C8B-B14F-4D97-AF65-F5344CB8AC3E}">
        <p14:creationId xmlns:p14="http://schemas.microsoft.com/office/powerpoint/2010/main" val="3146034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9.sv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microsoft.com/office/2007/relationships/hdphoto" Target="../media/hdphoto5.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11" Type="http://schemas.microsoft.com/office/2007/relationships/hdphoto" Target="../media/hdphoto7.wdp"/><Relationship Id="rId5" Type="http://schemas.openxmlformats.org/officeDocument/2006/relationships/image" Target="../media/image2.png"/><Relationship Id="rId10" Type="http://schemas.openxmlformats.org/officeDocument/2006/relationships/image" Target="../media/image23.png"/><Relationship Id="rId4" Type="http://schemas.openxmlformats.org/officeDocument/2006/relationships/image" Target="../media/image9.svg"/><Relationship Id="rId9" Type="http://schemas.microsoft.com/office/2007/relationships/hdphoto" Target="../media/hdphoto6.wdp"/></Relationships>
</file>

<file path=ppt/slides/_rels/slide13.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4.png"/><Relationship Id="rId12" Type="http://schemas.microsoft.com/office/2007/relationships/hdphoto" Target="../media/hdphoto10.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26.png"/><Relationship Id="rId5" Type="http://schemas.openxmlformats.org/officeDocument/2006/relationships/image" Target="../media/image9.svg"/><Relationship Id="rId10" Type="http://schemas.microsoft.com/office/2007/relationships/hdphoto" Target="../media/hdphoto9.wdp"/><Relationship Id="rId4" Type="http://schemas.openxmlformats.org/officeDocument/2006/relationships/image" Target="../media/image8.png"/><Relationship Id="rId9" Type="http://schemas.openxmlformats.org/officeDocument/2006/relationships/image" Target="../media/image25.png"/><Relationship Id="rId14" Type="http://schemas.microsoft.com/office/2007/relationships/hdphoto" Target="../media/hdphoto11.wdp"/></Relationships>
</file>

<file path=ppt/slides/_rels/slide1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28.png"/><Relationship Id="rId10" Type="http://schemas.microsoft.com/office/2007/relationships/hdphoto" Target="../media/hdphoto14.wdp"/><Relationship Id="rId4" Type="http://schemas.openxmlformats.org/officeDocument/2006/relationships/image" Target="../media/image2.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3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7.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hdphoto" Target="../media/hdphoto22.wdp"/><Relationship Id="rId3" Type="http://schemas.openxmlformats.org/officeDocument/2006/relationships/image" Target="../media/image8.png"/><Relationship Id="rId7" Type="http://schemas.microsoft.com/office/2007/relationships/hdphoto" Target="../media/hdphoto19.wdp"/><Relationship Id="rId12"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11" Type="http://schemas.microsoft.com/office/2007/relationships/hdphoto" Target="../media/hdphoto21.wdp"/><Relationship Id="rId5" Type="http://schemas.openxmlformats.org/officeDocument/2006/relationships/image" Target="../media/image2.png"/><Relationship Id="rId15" Type="http://schemas.microsoft.com/office/2007/relationships/hdphoto" Target="../media/hdphoto23.wdp"/><Relationship Id="rId10" Type="http://schemas.openxmlformats.org/officeDocument/2006/relationships/image" Target="../media/image38.png"/><Relationship Id="rId4" Type="http://schemas.openxmlformats.org/officeDocument/2006/relationships/image" Target="../media/image9.svg"/><Relationship Id="rId9" Type="http://schemas.microsoft.com/office/2007/relationships/hdphoto" Target="../media/hdphoto20.wdp"/><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microsoft.com/office/2007/relationships/hdphoto" Target="../media/hdphoto24.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microsoft.com/office/2007/relationships/hdphoto" Target="../media/hdphoto26.wdp"/><Relationship Id="rId5" Type="http://schemas.openxmlformats.org/officeDocument/2006/relationships/image" Target="../media/image2.png"/><Relationship Id="rId10" Type="http://schemas.openxmlformats.org/officeDocument/2006/relationships/image" Target="../media/image43.png"/><Relationship Id="rId4" Type="http://schemas.openxmlformats.org/officeDocument/2006/relationships/image" Target="../media/image9.svg"/><Relationship Id="rId9" Type="http://schemas.microsoft.com/office/2007/relationships/hdphoto" Target="../media/hdphoto25.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8.png"/><Relationship Id="rId7" Type="http://schemas.microsoft.com/office/2007/relationships/hdphoto" Target="../media/hdphoto27.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11" Type="http://schemas.microsoft.com/office/2007/relationships/hdphoto" Target="../media/hdphoto29.wdp"/><Relationship Id="rId5" Type="http://schemas.openxmlformats.org/officeDocument/2006/relationships/image" Target="../media/image2.png"/><Relationship Id="rId10" Type="http://schemas.openxmlformats.org/officeDocument/2006/relationships/image" Target="../media/image46.png"/><Relationship Id="rId4" Type="http://schemas.openxmlformats.org/officeDocument/2006/relationships/image" Target="../media/image9.svg"/><Relationship Id="rId9" Type="http://schemas.microsoft.com/office/2007/relationships/hdphoto" Target="../media/hdphoto28.wdp"/></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8.png"/><Relationship Id="rId7" Type="http://schemas.microsoft.com/office/2007/relationships/hdphoto" Target="../media/hdphoto27.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11" Type="http://schemas.microsoft.com/office/2007/relationships/hdphoto" Target="../media/hdphoto30.wdp"/><Relationship Id="rId5" Type="http://schemas.openxmlformats.org/officeDocument/2006/relationships/image" Target="../media/image2.png"/><Relationship Id="rId10" Type="http://schemas.openxmlformats.org/officeDocument/2006/relationships/image" Target="../media/image47.png"/><Relationship Id="rId4" Type="http://schemas.openxmlformats.org/officeDocument/2006/relationships/image" Target="../media/image9.svg"/><Relationship Id="rId9" Type="http://schemas.microsoft.com/office/2007/relationships/hdphoto" Target="../media/hdphoto28.wdp"/></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13" Type="http://schemas.microsoft.com/office/2007/relationships/hdphoto" Target="../media/hdphoto34.wdp"/><Relationship Id="rId3" Type="http://schemas.openxmlformats.org/officeDocument/2006/relationships/image" Target="../media/image8.png"/><Relationship Id="rId7" Type="http://schemas.microsoft.com/office/2007/relationships/hdphoto" Target="../media/hdphoto31.wdp"/><Relationship Id="rId12"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11" Type="http://schemas.microsoft.com/office/2007/relationships/hdphoto" Target="../media/hdphoto33.wdp"/><Relationship Id="rId5" Type="http://schemas.openxmlformats.org/officeDocument/2006/relationships/image" Target="../media/image2.png"/><Relationship Id="rId10" Type="http://schemas.openxmlformats.org/officeDocument/2006/relationships/image" Target="../media/image50.png"/><Relationship Id="rId4" Type="http://schemas.openxmlformats.org/officeDocument/2006/relationships/image" Target="../media/image9.svg"/><Relationship Id="rId9" Type="http://schemas.microsoft.com/office/2007/relationships/hdphoto" Target="../media/hdphoto32.wdp"/></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microsoft.com/office/2007/relationships/hdphoto" Target="../media/hdphoto38.wdp"/><Relationship Id="rId3" Type="http://schemas.openxmlformats.org/officeDocument/2006/relationships/image" Target="../media/image8.png"/><Relationship Id="rId7" Type="http://schemas.microsoft.com/office/2007/relationships/hdphoto" Target="../media/hdphoto35.wdp"/><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11" Type="http://schemas.microsoft.com/office/2007/relationships/hdphoto" Target="../media/hdphoto37.wdp"/><Relationship Id="rId5" Type="http://schemas.openxmlformats.org/officeDocument/2006/relationships/image" Target="../media/image2.png"/><Relationship Id="rId10" Type="http://schemas.openxmlformats.org/officeDocument/2006/relationships/image" Target="../media/image54.png"/><Relationship Id="rId4" Type="http://schemas.openxmlformats.org/officeDocument/2006/relationships/image" Target="../media/image9.svg"/><Relationship Id="rId9" Type="http://schemas.microsoft.com/office/2007/relationships/hdphoto" Target="../media/hdphoto36.wdp"/></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8.png"/><Relationship Id="rId7" Type="http://schemas.microsoft.com/office/2007/relationships/hdphoto" Target="../media/hdphoto39.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png"/><Relationship Id="rId4" Type="http://schemas.openxmlformats.org/officeDocument/2006/relationships/image" Target="../media/image9.svg"/><Relationship Id="rId9" Type="http://schemas.microsoft.com/office/2007/relationships/hdphoto" Target="../media/hdphoto40.wdp"/></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8.png"/><Relationship Id="rId7" Type="http://schemas.microsoft.com/office/2007/relationships/hdphoto" Target="../media/hdphoto4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11" Type="http://schemas.microsoft.com/office/2007/relationships/hdphoto" Target="../media/hdphoto42.wdp"/><Relationship Id="rId5" Type="http://schemas.openxmlformats.org/officeDocument/2006/relationships/image" Target="../media/image2.png"/><Relationship Id="rId10" Type="http://schemas.openxmlformats.org/officeDocument/2006/relationships/image" Target="../media/image61.png"/><Relationship Id="rId4" Type="http://schemas.openxmlformats.org/officeDocument/2006/relationships/image" Target="../media/image9.svg"/><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8.png"/><Relationship Id="rId7" Type="http://schemas.microsoft.com/office/2007/relationships/hdphoto" Target="../media/hdphoto43.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2.png"/><Relationship Id="rId4" Type="http://schemas.openxmlformats.org/officeDocument/2006/relationships/image" Target="../media/image9.svg"/><Relationship Id="rId9" Type="http://schemas.microsoft.com/office/2007/relationships/hdphoto" Target="../media/hdphoto44.wdp"/></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8.png"/><Relationship Id="rId7" Type="http://schemas.microsoft.com/office/2007/relationships/hdphoto" Target="../media/hdphoto45.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png"/><Relationship Id="rId11" Type="http://schemas.microsoft.com/office/2007/relationships/hdphoto" Target="../media/hdphoto47.wdp"/><Relationship Id="rId5" Type="http://schemas.openxmlformats.org/officeDocument/2006/relationships/image" Target="../media/image2.png"/><Relationship Id="rId10" Type="http://schemas.openxmlformats.org/officeDocument/2006/relationships/image" Target="../media/image66.png"/><Relationship Id="rId4" Type="http://schemas.openxmlformats.org/officeDocument/2006/relationships/image" Target="../media/image9.svg"/><Relationship Id="rId9" Type="http://schemas.microsoft.com/office/2007/relationships/hdphoto" Target="../media/hdphoto46.wdp"/></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48.wdp"/><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9.sv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microsoft.com/office/2007/relationships/hdphoto" Target="../media/hdphoto50.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0.png"/><Relationship Id="rId5" Type="http://schemas.microsoft.com/office/2007/relationships/hdphoto" Target="../media/hdphoto49.wdp"/><Relationship Id="rId10" Type="http://schemas.openxmlformats.org/officeDocument/2006/relationships/image" Target="../media/image72.png"/><Relationship Id="rId4" Type="http://schemas.openxmlformats.org/officeDocument/2006/relationships/image" Target="../media/image69.png"/><Relationship Id="rId9" Type="http://schemas.microsoft.com/office/2007/relationships/hdphoto" Target="../media/hdphoto51.wdp"/></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0.jpe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remax.pt/en/" TargetMode="External"/><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svg"/><Relationship Id="rId10" Type="http://schemas.microsoft.com/office/2007/relationships/hdphoto" Target="../media/hdphoto2.wdp"/><Relationship Id="rId4" Type="http://schemas.openxmlformats.org/officeDocument/2006/relationships/image" Target="../media/image8.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png"/><Relationship Id="rId10" Type="http://schemas.microsoft.com/office/2007/relationships/hdphoto" Target="../media/hdphoto4.wdp"/><Relationship Id="rId4" Type="http://schemas.openxmlformats.org/officeDocument/2006/relationships/image" Target="../media/image9.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3" name="TextBox 3"/>
          <p:cNvSpPr txBox="1"/>
          <p:nvPr/>
        </p:nvSpPr>
        <p:spPr>
          <a:xfrm>
            <a:off x="4572000" y="2437173"/>
            <a:ext cx="8390802" cy="5078313"/>
          </a:xfrm>
          <a:prstGeom prst="rect">
            <a:avLst/>
          </a:prstGeom>
        </p:spPr>
        <p:txBody>
          <a:bodyPr lIns="0" tIns="0" rIns="0" bIns="0" rtlCol="0" anchor="t">
            <a:spAutoFit/>
          </a:bodyPr>
          <a:lstStyle/>
          <a:p>
            <a:pPr>
              <a:lnSpc>
                <a:spcPts val="13200"/>
              </a:lnSpc>
            </a:pPr>
            <a:r>
              <a:rPr lang="en-US" sz="11000" dirty="0">
                <a:solidFill>
                  <a:srgbClr val="000000"/>
                </a:solidFill>
                <a:latin typeface="Open Sauce Bold"/>
              </a:rPr>
              <a:t>Data Science Project</a:t>
            </a:r>
          </a:p>
        </p:txBody>
      </p:sp>
      <p:grpSp>
        <p:nvGrpSpPr>
          <p:cNvPr id="4" name="Group 4"/>
          <p:cNvGrpSpPr/>
          <p:nvPr/>
        </p:nvGrpSpPr>
        <p:grpSpPr>
          <a:xfrm>
            <a:off x="4566947" y="8072547"/>
            <a:ext cx="8141920" cy="790501"/>
            <a:chOff x="0" y="0"/>
            <a:chExt cx="10855893" cy="1054001"/>
          </a:xfrm>
        </p:grpSpPr>
        <p:grpSp>
          <p:nvGrpSpPr>
            <p:cNvPr id="5" name="Group 5"/>
            <p:cNvGrpSpPr/>
            <p:nvPr/>
          </p:nvGrpSpPr>
          <p:grpSpPr>
            <a:xfrm>
              <a:off x="0" y="0"/>
              <a:ext cx="10855893" cy="1054001"/>
              <a:chOff x="0" y="0"/>
              <a:chExt cx="6801921" cy="660400"/>
            </a:xfrm>
          </p:grpSpPr>
          <p:sp>
            <p:nvSpPr>
              <p:cNvPr id="6" name="Freeform 6"/>
              <p:cNvSpPr/>
              <p:nvPr/>
            </p:nvSpPr>
            <p:spPr>
              <a:xfrm>
                <a:off x="0" y="0"/>
                <a:ext cx="6801921" cy="660400"/>
              </a:xfrm>
              <a:custGeom>
                <a:avLst/>
                <a:gdLst/>
                <a:ahLst/>
                <a:cxnLst/>
                <a:rect l="l" t="t" r="r" b="b"/>
                <a:pathLst>
                  <a:path w="6801921" h="660400">
                    <a:moveTo>
                      <a:pt x="6677461" y="660400"/>
                    </a:moveTo>
                    <a:lnTo>
                      <a:pt x="124460" y="660400"/>
                    </a:lnTo>
                    <a:cubicBezTo>
                      <a:pt x="55880" y="660400"/>
                      <a:pt x="0" y="604520"/>
                      <a:pt x="0" y="535940"/>
                    </a:cubicBezTo>
                    <a:lnTo>
                      <a:pt x="0" y="124460"/>
                    </a:lnTo>
                    <a:cubicBezTo>
                      <a:pt x="0" y="55880"/>
                      <a:pt x="55880" y="0"/>
                      <a:pt x="124460" y="0"/>
                    </a:cubicBezTo>
                    <a:lnTo>
                      <a:pt x="6677461" y="0"/>
                    </a:lnTo>
                    <a:cubicBezTo>
                      <a:pt x="6746041" y="0"/>
                      <a:pt x="6801921" y="55880"/>
                      <a:pt x="6801921" y="124460"/>
                    </a:cubicBezTo>
                    <a:lnTo>
                      <a:pt x="6801921" y="535940"/>
                    </a:lnTo>
                    <a:cubicBezTo>
                      <a:pt x="6801921" y="604520"/>
                      <a:pt x="6746041" y="660400"/>
                      <a:pt x="6677461" y="660400"/>
                    </a:cubicBezTo>
                    <a:close/>
                  </a:path>
                </a:pathLst>
              </a:custGeom>
              <a:solidFill>
                <a:srgbClr val="000000"/>
              </a:solidFill>
            </p:spPr>
          </p:sp>
        </p:grpSp>
        <p:sp>
          <p:nvSpPr>
            <p:cNvPr id="9" name="TextBox 9"/>
            <p:cNvSpPr txBox="1"/>
            <p:nvPr/>
          </p:nvSpPr>
          <p:spPr>
            <a:xfrm>
              <a:off x="2709760" y="191460"/>
              <a:ext cx="4785775" cy="622722"/>
            </a:xfrm>
            <a:prstGeom prst="rect">
              <a:avLst/>
            </a:prstGeom>
          </p:spPr>
          <p:txBody>
            <a:bodyPr wrap="square" lIns="0" tIns="0" rIns="0" bIns="0" rtlCol="0" anchor="t">
              <a:spAutoFit/>
            </a:bodyPr>
            <a:lstStyle/>
            <a:p>
              <a:pPr>
                <a:lnSpc>
                  <a:spcPts val="3919"/>
                </a:lnSpc>
              </a:pPr>
              <a:r>
                <a:rPr lang="en-US" sz="2799" dirty="0">
                  <a:solidFill>
                    <a:srgbClr val="FFFFFF"/>
                  </a:solidFill>
                  <a:latin typeface="Open Sauce"/>
                </a:rPr>
                <a:t>Portugal Real Estate</a:t>
              </a:r>
            </a:p>
          </p:txBody>
        </p:sp>
      </p:grpSp>
      <p:grpSp>
        <p:nvGrpSpPr>
          <p:cNvPr id="10" name="Group 10"/>
          <p:cNvGrpSpPr/>
          <p:nvPr/>
        </p:nvGrpSpPr>
        <p:grpSpPr>
          <a:xfrm>
            <a:off x="4724400" y="952796"/>
            <a:ext cx="9241151" cy="532064"/>
            <a:chOff x="-4391665" y="-101205"/>
            <a:chExt cx="12321534" cy="709418"/>
          </a:xfrm>
        </p:grpSpPr>
        <p:sp>
          <p:nvSpPr>
            <p:cNvPr id="11" name="TextBox 11"/>
            <p:cNvSpPr txBox="1"/>
            <p:nvPr/>
          </p:nvSpPr>
          <p:spPr>
            <a:xfrm>
              <a:off x="-4188465" y="-101205"/>
              <a:ext cx="7495534" cy="466281"/>
            </a:xfrm>
            <a:prstGeom prst="rect">
              <a:avLst/>
            </a:prstGeom>
          </p:spPr>
          <p:txBody>
            <a:bodyPr wrap="square" lIns="0" tIns="0" rIns="0" bIns="0" rtlCol="0" anchor="t">
              <a:spAutoFit/>
            </a:bodyPr>
            <a:lstStyle/>
            <a:p>
              <a:pPr>
                <a:lnSpc>
                  <a:spcPts val="2940"/>
                </a:lnSpc>
              </a:pPr>
              <a:r>
                <a:rPr lang="en-US" sz="2400" b="1" dirty="0">
                  <a:solidFill>
                    <a:srgbClr val="000000"/>
                  </a:solidFill>
                  <a:latin typeface="Open Sauce Bold" panose="020B0604020202020204" charset="0"/>
                </a:rPr>
                <a:t>By : Roy Shlomo Chen &amp; Yarin Akiva</a:t>
              </a:r>
            </a:p>
          </p:txBody>
        </p:sp>
        <p:sp>
          <p:nvSpPr>
            <p:cNvPr id="12" name="AutoShape 12"/>
            <p:cNvSpPr/>
            <p:nvPr/>
          </p:nvSpPr>
          <p:spPr>
            <a:xfrm>
              <a:off x="-4391665" y="608213"/>
              <a:ext cx="12321534" cy="0"/>
            </a:xfrm>
            <a:prstGeom prst="line">
              <a:avLst/>
            </a:prstGeom>
            <a:ln w="12700" cap="rnd">
              <a:solidFill>
                <a:srgbClr val="000000"/>
              </a:solidFill>
              <a:prstDash val="solid"/>
              <a:headEnd type="none" w="sm" len="sm"/>
              <a:tailEnd type="none" w="sm" len="sm"/>
            </a:ln>
          </p:spPr>
        </p:sp>
      </p:grpSp>
      <p:pic>
        <p:nvPicPr>
          <p:cNvPr id="30" name="Picture 2" descr="Remax Logo PNG Vector (PDF) Free Download">
            <a:extLst>
              <a:ext uri="{FF2B5EF4-FFF2-40B4-BE49-F238E27FC236}">
                <a16:creationId xmlns:a16="http://schemas.microsoft.com/office/drawing/2014/main" id="{C8B35308-618B-35D5-4756-A38A2A92930E}"/>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440776"/>
            <a:ext cx="12992100" cy="1251048"/>
          </a:xfrm>
          <a:prstGeom prst="rect">
            <a:avLst/>
          </a:prstGeom>
        </p:spPr>
        <p:txBody>
          <a:bodyPr wrap="square" lIns="0" tIns="0" rIns="0" bIns="0" rtlCol="0" anchor="t">
            <a:spAutoFit/>
          </a:bodyPr>
          <a:lstStyle/>
          <a:p>
            <a:pPr>
              <a:lnSpc>
                <a:spcPts val="10800"/>
              </a:lnSpc>
            </a:pPr>
            <a:r>
              <a:rPr lang="en-US" sz="7200" dirty="0">
                <a:solidFill>
                  <a:srgbClr val="000000"/>
                </a:solidFill>
                <a:latin typeface="Open Sauce Bold"/>
              </a:rPr>
              <a:t>Step 2 Data Handling</a:t>
            </a:r>
          </a:p>
        </p:txBody>
      </p:sp>
      <p:grpSp>
        <p:nvGrpSpPr>
          <p:cNvPr id="3" name="Group 3"/>
          <p:cNvGrpSpPr/>
          <p:nvPr/>
        </p:nvGrpSpPr>
        <p:grpSpPr>
          <a:xfrm>
            <a:off x="5715000" y="3154670"/>
            <a:ext cx="5137924" cy="4732030"/>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6188404" y="4299575"/>
            <a:ext cx="4154160" cy="3385542"/>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In this step, we cleaning, formatting and filtering the data.</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-Splitting columns </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-Remove duplicates rows and cols</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-Remove unwanted marks</a:t>
            </a:r>
          </a:p>
          <a:p>
            <a:pPr algn="ctr"/>
            <a:r>
              <a:rPr lang="en-US" sz="2400" i="0" u="none" strike="noStrike" dirty="0">
                <a:solidFill>
                  <a:srgbClr val="000000"/>
                </a:solidFill>
                <a:effectLst/>
                <a:latin typeface="Open Sauce" panose="020B0604020202020204" charset="0"/>
              </a:rPr>
              <a:t> ( € , '/' )</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-Edit Types of variables</a:t>
            </a:r>
            <a:endParaRPr lang="en-US" sz="2400" dirty="0">
              <a:solidFill>
                <a:srgbClr val="000000"/>
              </a:solidFill>
              <a:effectLst/>
              <a:latin typeface="Open Sauce" panose="020B0604020202020204" charset="0"/>
            </a:endParaRPr>
          </a:p>
        </p:txBody>
      </p:sp>
      <p:grpSp>
        <p:nvGrpSpPr>
          <p:cNvPr id="6" name="Group 6"/>
          <p:cNvGrpSpPr/>
          <p:nvPr/>
        </p:nvGrpSpPr>
        <p:grpSpPr>
          <a:xfrm>
            <a:off x="5715000" y="3154670"/>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6357903" y="3372190"/>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What we change</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28058" y="3358239"/>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2" name="תמונה 11">
            <a:extLst>
              <a:ext uri="{FF2B5EF4-FFF2-40B4-BE49-F238E27FC236}">
                <a16:creationId xmlns:a16="http://schemas.microsoft.com/office/drawing/2014/main" id="{04DF0205-CB24-9504-9244-F3C6DD48F712}"/>
              </a:ext>
            </a:extLst>
          </p:cNvPr>
          <p:cNvPicPr>
            <a:picLocks noChangeAspect="1"/>
          </p:cNvPicPr>
          <p:nvPr/>
        </p:nvPicPr>
        <p:blipFill>
          <a:blip r:embed="rId6">
            <a:alphaModFix amt="70000"/>
          </a:blip>
          <a:stretch>
            <a:fillRect/>
          </a:stretch>
        </p:blipFill>
        <p:spPr>
          <a:xfrm rot="20439067">
            <a:off x="-52209" y="6174681"/>
            <a:ext cx="5555999" cy="607178"/>
          </a:xfrm>
          <a:prstGeom prst="rect">
            <a:avLst/>
          </a:prstGeom>
        </p:spPr>
      </p:pic>
      <p:pic>
        <p:nvPicPr>
          <p:cNvPr id="14" name="תמונה 13">
            <a:extLst>
              <a:ext uri="{FF2B5EF4-FFF2-40B4-BE49-F238E27FC236}">
                <a16:creationId xmlns:a16="http://schemas.microsoft.com/office/drawing/2014/main" id="{19A6FE1E-D706-8605-1C23-FE3D1389B59E}"/>
              </a:ext>
            </a:extLst>
          </p:cNvPr>
          <p:cNvPicPr>
            <a:picLocks noChangeAspect="1"/>
          </p:cNvPicPr>
          <p:nvPr/>
        </p:nvPicPr>
        <p:blipFill>
          <a:blip r:embed="rId7">
            <a:alphaModFix amt="85000"/>
          </a:blip>
          <a:stretch>
            <a:fillRect/>
          </a:stretch>
        </p:blipFill>
        <p:spPr>
          <a:xfrm>
            <a:off x="10806670" y="8075451"/>
            <a:ext cx="7460548" cy="2004054"/>
          </a:xfrm>
          <a:prstGeom prst="rect">
            <a:avLst/>
          </a:prstGeom>
        </p:spPr>
      </p:pic>
    </p:spTree>
    <p:extLst>
      <p:ext uri="{BB962C8B-B14F-4D97-AF65-F5344CB8AC3E}">
        <p14:creationId xmlns:p14="http://schemas.microsoft.com/office/powerpoint/2010/main" val="326339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8726016" y="114300"/>
            <a:ext cx="4452124" cy="3886200"/>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8993936" y="1118368"/>
            <a:ext cx="3599671" cy="2585323"/>
          </a:xfrm>
          <a:prstGeom prst="rect">
            <a:avLst/>
          </a:prstGeom>
        </p:spPr>
        <p:txBody>
          <a:bodyPr wrap="square" lIns="0" tIns="0" rIns="0" bIns="0" rtlCol="0" anchor="t">
            <a:spAutoFit/>
          </a:bodyPr>
          <a:lstStyle/>
          <a:p>
            <a:pPr algn="ctr"/>
            <a:r>
              <a:rPr lang="en-US" sz="2400" i="0" u="none" strike="noStrike" dirty="0">
                <a:solidFill>
                  <a:srgbClr val="000000"/>
                </a:solidFill>
                <a:effectLst/>
                <a:latin typeface="Open Sauce" panose="020B0604020202020204" charset="0"/>
              </a:rPr>
              <a:t>For each column we change the type from category</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to numeric , help in the next step and make more easiest to work on the data</a:t>
            </a:r>
            <a:endParaRPr lang="en-US" sz="2400" dirty="0">
              <a:solidFill>
                <a:srgbClr val="000000"/>
              </a:solidFill>
              <a:effectLst/>
              <a:latin typeface="Open Sauce" panose="020B0604020202020204" charset="0"/>
            </a:endParaRPr>
          </a:p>
        </p:txBody>
      </p:sp>
      <p:grpSp>
        <p:nvGrpSpPr>
          <p:cNvPr id="6" name="Group 6"/>
          <p:cNvGrpSpPr/>
          <p:nvPr/>
        </p:nvGrpSpPr>
        <p:grpSpPr>
          <a:xfrm>
            <a:off x="8726016" y="114300"/>
            <a:ext cx="4452124" cy="754513"/>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9157321" y="331820"/>
            <a:ext cx="3078461" cy="356316"/>
          </a:xfrm>
          <a:prstGeom prst="rect">
            <a:avLst/>
          </a:prstGeom>
        </p:spPr>
        <p:txBody>
          <a:bodyPr wrap="square" lIns="0" tIns="0" rIns="0" bIns="0" rtlCol="0" anchor="t">
            <a:spAutoFit/>
          </a:bodyPr>
          <a:lstStyle/>
          <a:p>
            <a:pPr algn="ctr">
              <a:lnSpc>
                <a:spcPts val="2989"/>
              </a:lnSpc>
            </a:pPr>
            <a:r>
              <a:rPr lang="en-US" sz="2299" dirty="0">
                <a:solidFill>
                  <a:srgbClr val="FFFFFF"/>
                </a:solidFill>
                <a:latin typeface="Open Sauce Bold"/>
              </a:rPr>
              <a:t>Types Handling</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568756" y="317869"/>
            <a:ext cx="291893" cy="364866"/>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0" name="תמונה 9">
            <a:extLst>
              <a:ext uri="{FF2B5EF4-FFF2-40B4-BE49-F238E27FC236}">
                <a16:creationId xmlns:a16="http://schemas.microsoft.com/office/drawing/2014/main" id="{65696C4F-05A4-D2CC-A84F-4F45D34CE2A0}"/>
              </a:ext>
            </a:extLst>
          </p:cNvPr>
          <p:cNvPicPr>
            <a:picLocks noChangeAspect="1"/>
          </p:cNvPicPr>
          <p:nvPr/>
        </p:nvPicPr>
        <p:blipFill>
          <a:blip r:embed="rId6">
            <a:alphaModFix amt="77000"/>
          </a:blip>
          <a:stretch>
            <a:fillRect/>
          </a:stretch>
        </p:blipFill>
        <p:spPr>
          <a:xfrm rot="20892987">
            <a:off x="77089" y="1078629"/>
            <a:ext cx="7093776" cy="1256190"/>
          </a:xfrm>
          <a:prstGeom prst="rect">
            <a:avLst/>
          </a:prstGeom>
        </p:spPr>
      </p:pic>
      <p:pic>
        <p:nvPicPr>
          <p:cNvPr id="13" name="תמונה 12">
            <a:extLst>
              <a:ext uri="{FF2B5EF4-FFF2-40B4-BE49-F238E27FC236}">
                <a16:creationId xmlns:a16="http://schemas.microsoft.com/office/drawing/2014/main" id="{1D5C9F29-84A2-E645-C842-0C554FE06629}"/>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545836" y="3559833"/>
            <a:ext cx="2286000" cy="6278220"/>
          </a:xfrm>
          <a:prstGeom prst="rect">
            <a:avLst/>
          </a:prstGeom>
        </p:spPr>
      </p:pic>
      <p:pic>
        <p:nvPicPr>
          <p:cNvPr id="16" name="תמונה 15">
            <a:extLst>
              <a:ext uri="{FF2B5EF4-FFF2-40B4-BE49-F238E27FC236}">
                <a16:creationId xmlns:a16="http://schemas.microsoft.com/office/drawing/2014/main" id="{F4F42D88-2A82-5826-3D32-BC999FDF27A8}"/>
              </a:ext>
            </a:extLst>
          </p:cNvPr>
          <p:cNvPicPr>
            <a:picLocks noChangeAspect="1"/>
          </p:cNvPicPr>
          <p:nvPr/>
        </p:nvPicPr>
        <p:blipFill>
          <a:blip r:embed="rId8">
            <a:clrChange>
              <a:clrFrom>
                <a:srgbClr val="F5F5F5"/>
              </a:clrFrom>
              <a:clrTo>
                <a:srgbClr val="F5F5F5">
                  <a:alpha val="0"/>
                </a:srgbClr>
              </a:clrTo>
            </a:clrChange>
          </a:blip>
          <a:stretch>
            <a:fillRect/>
          </a:stretch>
        </p:blipFill>
        <p:spPr>
          <a:xfrm>
            <a:off x="14337289" y="3910324"/>
            <a:ext cx="1415478" cy="5945009"/>
          </a:xfrm>
          <a:prstGeom prst="rect">
            <a:avLst/>
          </a:prstGeom>
        </p:spPr>
      </p:pic>
      <p:grpSp>
        <p:nvGrpSpPr>
          <p:cNvPr id="29" name="Group 3">
            <a:extLst>
              <a:ext uri="{FF2B5EF4-FFF2-40B4-BE49-F238E27FC236}">
                <a16:creationId xmlns:a16="http://schemas.microsoft.com/office/drawing/2014/main" id="{CA7C272D-B30E-3833-62AA-EA75168A992D}"/>
              </a:ext>
            </a:extLst>
          </p:cNvPr>
          <p:cNvGrpSpPr/>
          <p:nvPr/>
        </p:nvGrpSpPr>
        <p:grpSpPr>
          <a:xfrm>
            <a:off x="5257800" y="5474688"/>
            <a:ext cx="4452124" cy="3970499"/>
            <a:chOff x="0" y="0"/>
            <a:chExt cx="2398947" cy="2401550"/>
          </a:xfrm>
        </p:grpSpPr>
        <p:sp>
          <p:nvSpPr>
            <p:cNvPr id="30" name="Freeform 4">
              <a:extLst>
                <a:ext uri="{FF2B5EF4-FFF2-40B4-BE49-F238E27FC236}">
                  <a16:creationId xmlns:a16="http://schemas.microsoft.com/office/drawing/2014/main" id="{0F21EE63-17A5-C8DF-E82D-760B5F9FE970}"/>
                </a:ext>
              </a:extLst>
            </p:cNvPr>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31" name="TextBox 5">
            <a:extLst>
              <a:ext uri="{FF2B5EF4-FFF2-40B4-BE49-F238E27FC236}">
                <a16:creationId xmlns:a16="http://schemas.microsoft.com/office/drawing/2014/main" id="{77F93FFC-35BD-33E2-F7CE-D37E42527808}"/>
              </a:ext>
            </a:extLst>
          </p:cNvPr>
          <p:cNvSpPr txBox="1"/>
          <p:nvPr/>
        </p:nvSpPr>
        <p:spPr>
          <a:xfrm>
            <a:off x="5663748" y="6592657"/>
            <a:ext cx="3599671" cy="2585323"/>
          </a:xfrm>
          <a:prstGeom prst="rect">
            <a:avLst/>
          </a:prstGeom>
        </p:spPr>
        <p:txBody>
          <a:bodyPr wrap="square" lIns="0" tIns="0" rIns="0" bIns="0" rtlCol="0" anchor="t">
            <a:spAutoFit/>
          </a:bodyPr>
          <a:lstStyle/>
          <a:p>
            <a:pPr algn="ctr"/>
            <a:r>
              <a:rPr lang="en-US" sz="2400" i="0" u="none" strike="noStrike" dirty="0">
                <a:solidFill>
                  <a:srgbClr val="000000"/>
                </a:solidFill>
                <a:effectLst/>
                <a:latin typeface="Open Sauce" panose="020B0604020202020204" charset="0"/>
              </a:rPr>
              <a:t>Using replace map - </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we change all the property type </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from category to numeric </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'1' to Houses and '2' to apartments</a:t>
            </a:r>
            <a:endParaRPr lang="en-US" sz="2400" dirty="0">
              <a:solidFill>
                <a:srgbClr val="000000"/>
              </a:solidFill>
              <a:effectLst/>
              <a:latin typeface="Open Sauce" panose="020B0604020202020204" charset="0"/>
            </a:endParaRPr>
          </a:p>
        </p:txBody>
      </p:sp>
      <p:grpSp>
        <p:nvGrpSpPr>
          <p:cNvPr id="32" name="Group 6">
            <a:extLst>
              <a:ext uri="{FF2B5EF4-FFF2-40B4-BE49-F238E27FC236}">
                <a16:creationId xmlns:a16="http://schemas.microsoft.com/office/drawing/2014/main" id="{A767EBD7-F7FC-CAC0-CEB9-498B7C8FED68}"/>
              </a:ext>
            </a:extLst>
          </p:cNvPr>
          <p:cNvGrpSpPr/>
          <p:nvPr/>
        </p:nvGrpSpPr>
        <p:grpSpPr>
          <a:xfrm>
            <a:off x="5257800" y="5474688"/>
            <a:ext cx="4452124" cy="754513"/>
            <a:chOff x="0" y="0"/>
            <a:chExt cx="4270546" cy="660400"/>
          </a:xfrm>
        </p:grpSpPr>
        <p:sp>
          <p:nvSpPr>
            <p:cNvPr id="33" name="Freeform 7">
              <a:extLst>
                <a:ext uri="{FF2B5EF4-FFF2-40B4-BE49-F238E27FC236}">
                  <a16:creationId xmlns:a16="http://schemas.microsoft.com/office/drawing/2014/main" id="{75343524-C78B-45D2-FE5C-F155EF0F5735}"/>
                </a:ext>
              </a:extLst>
            </p:cNvPr>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34" name="TextBox 8">
            <a:extLst>
              <a:ext uri="{FF2B5EF4-FFF2-40B4-BE49-F238E27FC236}">
                <a16:creationId xmlns:a16="http://schemas.microsoft.com/office/drawing/2014/main" id="{27891377-3CC9-3F8E-8985-15DD8D80FECD}"/>
              </a:ext>
            </a:extLst>
          </p:cNvPr>
          <p:cNvSpPr txBox="1"/>
          <p:nvPr/>
        </p:nvSpPr>
        <p:spPr>
          <a:xfrm>
            <a:off x="5689105" y="5692208"/>
            <a:ext cx="3078461" cy="356316"/>
          </a:xfrm>
          <a:prstGeom prst="rect">
            <a:avLst/>
          </a:prstGeom>
        </p:spPr>
        <p:txBody>
          <a:bodyPr wrap="square" lIns="0" tIns="0" rIns="0" bIns="0" rtlCol="0" anchor="t">
            <a:spAutoFit/>
          </a:bodyPr>
          <a:lstStyle/>
          <a:p>
            <a:pPr algn="ctr">
              <a:lnSpc>
                <a:spcPts val="2989"/>
              </a:lnSpc>
            </a:pPr>
            <a:r>
              <a:rPr lang="en-US" sz="2299" dirty="0">
                <a:solidFill>
                  <a:srgbClr val="FFFFFF"/>
                </a:solidFill>
                <a:latin typeface="Open Sauce Bold"/>
              </a:rPr>
              <a:t>Property Type</a:t>
            </a:r>
          </a:p>
        </p:txBody>
      </p:sp>
      <p:pic>
        <p:nvPicPr>
          <p:cNvPr id="35" name="Picture 23">
            <a:extLst>
              <a:ext uri="{FF2B5EF4-FFF2-40B4-BE49-F238E27FC236}">
                <a16:creationId xmlns:a16="http://schemas.microsoft.com/office/drawing/2014/main" id="{AC85B6C2-AC3B-2A97-E2D0-570912772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100540" y="5678257"/>
            <a:ext cx="291893" cy="364866"/>
          </a:xfrm>
          <a:prstGeom prst="rect">
            <a:avLst/>
          </a:prstGeom>
        </p:spPr>
      </p:pic>
      <p:pic>
        <p:nvPicPr>
          <p:cNvPr id="37" name="תמונה 36">
            <a:extLst>
              <a:ext uri="{FF2B5EF4-FFF2-40B4-BE49-F238E27FC236}">
                <a16:creationId xmlns:a16="http://schemas.microsoft.com/office/drawing/2014/main" id="{7FEC4CCC-6097-74B9-2196-E529114118BE}"/>
              </a:ext>
            </a:extLst>
          </p:cNvPr>
          <p:cNvPicPr>
            <a:picLocks noChangeAspect="1"/>
          </p:cNvPicPr>
          <p:nvPr/>
        </p:nvPicPr>
        <p:blipFill>
          <a:blip r:embed="rId9"/>
          <a:stretch>
            <a:fillRect/>
          </a:stretch>
        </p:blipFill>
        <p:spPr>
          <a:xfrm>
            <a:off x="10179691" y="7342504"/>
            <a:ext cx="3757103" cy="584997"/>
          </a:xfrm>
          <a:prstGeom prst="rect">
            <a:avLst/>
          </a:prstGeom>
        </p:spPr>
      </p:pic>
      <p:cxnSp>
        <p:nvCxnSpPr>
          <p:cNvPr id="39" name="מחבר: מרפקי 38">
            <a:extLst>
              <a:ext uri="{FF2B5EF4-FFF2-40B4-BE49-F238E27FC236}">
                <a16:creationId xmlns:a16="http://schemas.microsoft.com/office/drawing/2014/main" id="{7790F7F1-DC92-ECCA-C5F8-266A36164F07}"/>
              </a:ext>
            </a:extLst>
          </p:cNvPr>
          <p:cNvCxnSpPr>
            <a:cxnSpLocks/>
          </p:cNvCxnSpPr>
          <p:nvPr/>
        </p:nvCxnSpPr>
        <p:spPr>
          <a:xfrm>
            <a:off x="5612931" y="4321250"/>
            <a:ext cx="8537642" cy="1721670"/>
          </a:xfrm>
          <a:prstGeom prst="bentConnector3">
            <a:avLst/>
          </a:prstGeom>
          <a:ln w="57150">
            <a:solidFill>
              <a:srgbClr val="FF0000">
                <a:alpha val="7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307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440776"/>
            <a:ext cx="12992100" cy="1251048"/>
          </a:xfrm>
          <a:prstGeom prst="rect">
            <a:avLst/>
          </a:prstGeom>
        </p:spPr>
        <p:txBody>
          <a:bodyPr wrap="square" lIns="0" tIns="0" rIns="0" bIns="0" rtlCol="0" anchor="t">
            <a:spAutoFit/>
          </a:bodyPr>
          <a:lstStyle/>
          <a:p>
            <a:pPr>
              <a:lnSpc>
                <a:spcPts val="10800"/>
              </a:lnSpc>
            </a:pPr>
            <a:r>
              <a:rPr lang="en-US" sz="7200" dirty="0">
                <a:solidFill>
                  <a:srgbClr val="000000"/>
                </a:solidFill>
                <a:latin typeface="Open Sauce Bold"/>
              </a:rPr>
              <a:t>Step 3 Exploring Data</a:t>
            </a:r>
          </a:p>
        </p:txBody>
      </p:sp>
      <p:grpSp>
        <p:nvGrpSpPr>
          <p:cNvPr id="3" name="Group 3"/>
          <p:cNvGrpSpPr/>
          <p:nvPr/>
        </p:nvGrpSpPr>
        <p:grpSpPr>
          <a:xfrm>
            <a:off x="5715000" y="3154670"/>
            <a:ext cx="5137924" cy="5036830"/>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6188404" y="4299575"/>
            <a:ext cx="4154160" cy="3693319"/>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We did some visualization with our data</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after all the cleaning. </a:t>
            </a:r>
            <a:endParaRPr lang="en-US" sz="2400" dirty="0">
              <a:solidFill>
                <a:srgbClr val="000000"/>
              </a:solidFill>
              <a:effectLst/>
              <a:latin typeface="Open Sauce" panose="020B0604020202020204" charset="0"/>
            </a:endParaRPr>
          </a:p>
          <a:p>
            <a:pPr algn="ctr"/>
            <a:r>
              <a:rPr lang="en-US" sz="2400" dirty="0">
                <a:solidFill>
                  <a:srgbClr val="000000"/>
                </a:solidFill>
                <a:latin typeface="Open Sauce" panose="020B0604020202020204" charset="0"/>
              </a:rPr>
              <a:t>W</a:t>
            </a:r>
            <a:r>
              <a:rPr lang="en-US" sz="2400" i="0" u="none" strike="noStrike" dirty="0">
                <a:solidFill>
                  <a:srgbClr val="000000"/>
                </a:solidFill>
                <a:effectLst/>
                <a:latin typeface="Open Sauce" panose="020B0604020202020204" charset="0"/>
              </a:rPr>
              <a:t>ith the EDA we did outliers treatment</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and remove unnecessary data.</a:t>
            </a:r>
          </a:p>
          <a:p>
            <a:pPr algn="ctr"/>
            <a:r>
              <a:rPr lang="en-US" sz="2400" dirty="0">
                <a:solidFill>
                  <a:srgbClr val="000000"/>
                </a:solidFill>
                <a:latin typeface="Open Sauce" panose="020B0604020202020204" charset="0"/>
              </a:rPr>
              <a:t>We start from the data frame of the properties for rent</a:t>
            </a:r>
            <a:endParaRPr lang="en-US" sz="2400" dirty="0">
              <a:solidFill>
                <a:srgbClr val="000000"/>
              </a:solidFill>
              <a:effectLst/>
              <a:latin typeface="Open Sauce" panose="020B0604020202020204" charset="0"/>
            </a:endParaRPr>
          </a:p>
        </p:txBody>
      </p:sp>
      <p:grpSp>
        <p:nvGrpSpPr>
          <p:cNvPr id="6" name="Group 6"/>
          <p:cNvGrpSpPr/>
          <p:nvPr/>
        </p:nvGrpSpPr>
        <p:grpSpPr>
          <a:xfrm>
            <a:off x="5715000" y="3154670"/>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6357903" y="3372190"/>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The Process</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28058" y="3358239"/>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3" name="תמונה 12">
            <a:extLst>
              <a:ext uri="{FF2B5EF4-FFF2-40B4-BE49-F238E27FC236}">
                <a16:creationId xmlns:a16="http://schemas.microsoft.com/office/drawing/2014/main" id="{A42A086C-D0E3-AD49-BB7B-7A17D1EE8659}"/>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sharpenSoften amount="30000"/>
                    </a14:imgEffect>
                  </a14:imgLayer>
                </a14:imgProps>
              </a:ext>
            </a:extLst>
          </a:blip>
          <a:stretch>
            <a:fillRect/>
          </a:stretch>
        </p:blipFill>
        <p:spPr>
          <a:xfrm>
            <a:off x="222057" y="7517301"/>
            <a:ext cx="5449060" cy="2657846"/>
          </a:xfrm>
          <a:prstGeom prst="rect">
            <a:avLst/>
          </a:prstGeom>
        </p:spPr>
      </p:pic>
      <p:pic>
        <p:nvPicPr>
          <p:cNvPr id="16" name="תמונה 15">
            <a:extLst>
              <a:ext uri="{FF2B5EF4-FFF2-40B4-BE49-F238E27FC236}">
                <a16:creationId xmlns:a16="http://schemas.microsoft.com/office/drawing/2014/main" id="{189751B9-4493-8338-50EB-3182B6DF12C9}"/>
              </a:ext>
            </a:extLst>
          </p:cNvPr>
          <p:cNvPicPr>
            <a:picLocks noChangeAspect="1"/>
          </p:cNvPicPr>
          <p:nvPr/>
        </p:nvPicPr>
        <p:blipFill>
          <a:blip r:embed="rId8">
            <a:alphaModFix amt="70000"/>
            <a:extLst>
              <a:ext uri="{BEBA8EAE-BF5A-486C-A8C5-ECC9F3942E4B}">
                <a14:imgProps xmlns:a14="http://schemas.microsoft.com/office/drawing/2010/main">
                  <a14:imgLayer r:embed="rId9">
                    <a14:imgEffect>
                      <a14:sharpenSoften amount="30000"/>
                    </a14:imgEffect>
                  </a14:imgLayer>
                </a14:imgProps>
              </a:ext>
            </a:extLst>
          </a:blip>
          <a:stretch>
            <a:fillRect/>
          </a:stretch>
        </p:blipFill>
        <p:spPr>
          <a:xfrm>
            <a:off x="12245672" y="3725042"/>
            <a:ext cx="6042328" cy="3570986"/>
          </a:xfrm>
          <a:prstGeom prst="rect">
            <a:avLst/>
          </a:prstGeom>
        </p:spPr>
      </p:pic>
      <p:pic>
        <p:nvPicPr>
          <p:cNvPr id="18" name="תמונה 17">
            <a:extLst>
              <a:ext uri="{FF2B5EF4-FFF2-40B4-BE49-F238E27FC236}">
                <a16:creationId xmlns:a16="http://schemas.microsoft.com/office/drawing/2014/main" id="{06222313-BF31-3DDD-7602-68F6844ADEBF}"/>
              </a:ext>
            </a:extLst>
          </p:cNvPr>
          <p:cNvPicPr>
            <a:picLocks noChangeAspect="1"/>
          </p:cNvPicPr>
          <p:nvPr/>
        </p:nvPicPr>
        <p:blipFill>
          <a:blip r:embed="rId10">
            <a:alphaModFix amt="70000"/>
            <a:extLst>
              <a:ext uri="{BEBA8EAE-BF5A-486C-A8C5-ECC9F3942E4B}">
                <a14:imgProps xmlns:a14="http://schemas.microsoft.com/office/drawing/2010/main">
                  <a14:imgLayer r:embed="rId11">
                    <a14:imgEffect>
                      <a14:sharpenSoften amount="30000"/>
                    </a14:imgEffect>
                  </a14:imgLayer>
                </a14:imgProps>
              </a:ext>
            </a:extLst>
          </a:blip>
          <a:stretch>
            <a:fillRect/>
          </a:stretch>
        </p:blipFill>
        <p:spPr>
          <a:xfrm>
            <a:off x="304800" y="3154670"/>
            <a:ext cx="4313780" cy="2721790"/>
          </a:xfrm>
          <a:prstGeom prst="rect">
            <a:avLst/>
          </a:prstGeom>
        </p:spPr>
      </p:pic>
    </p:spTree>
    <p:extLst>
      <p:ext uri="{BB962C8B-B14F-4D97-AF65-F5344CB8AC3E}">
        <p14:creationId xmlns:p14="http://schemas.microsoft.com/office/powerpoint/2010/main" val="10528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762000" y="419100"/>
            <a:ext cx="5137924" cy="1743338"/>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1253882" y="1423774"/>
            <a:ext cx="4154160" cy="738664"/>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We did some visualization with various of plots . </a:t>
            </a:r>
            <a:endParaRPr lang="en-US" sz="2400" dirty="0">
              <a:solidFill>
                <a:srgbClr val="000000"/>
              </a:solidFill>
              <a:effectLst/>
              <a:latin typeface="Open Sauce" panose="020B0604020202020204" charset="0"/>
            </a:endParaRPr>
          </a:p>
        </p:txBody>
      </p:sp>
      <p:grpSp>
        <p:nvGrpSpPr>
          <p:cNvPr id="6" name="Group 6"/>
          <p:cNvGrpSpPr/>
          <p:nvPr/>
        </p:nvGrpSpPr>
        <p:grpSpPr>
          <a:xfrm>
            <a:off x="762000" y="419100"/>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1404903" y="472595"/>
            <a:ext cx="3552664" cy="741037"/>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Visualization after the cleaning</a:t>
            </a:r>
          </a:p>
        </p:txBody>
      </p:sp>
      <p:pic>
        <p:nvPicPr>
          <p:cNvPr id="23" name="Picture 2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75058" y="622669"/>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6">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0" name="תמונה 9">
            <a:extLst>
              <a:ext uri="{FF2B5EF4-FFF2-40B4-BE49-F238E27FC236}">
                <a16:creationId xmlns:a16="http://schemas.microsoft.com/office/drawing/2014/main" id="{BF1DE750-1E38-54AD-E9D1-DA87CD1796F2}"/>
              </a:ext>
            </a:extLst>
          </p:cNvPr>
          <p:cNvPicPr>
            <a:picLocks noChangeAspect="1"/>
          </p:cNvPicPr>
          <p:nvPr/>
        </p:nvPicPr>
        <p:blipFill>
          <a:blip r:embed="rId7">
            <a:alphaModFix amt="85000"/>
            <a:extLst>
              <a:ext uri="{BEBA8EAE-BF5A-486C-A8C5-ECC9F3942E4B}">
                <a14:imgProps xmlns:a14="http://schemas.microsoft.com/office/drawing/2010/main">
                  <a14:imgLayer r:embed="rId8">
                    <a14:imgEffect>
                      <a14:sharpenSoften amount="20000"/>
                    </a14:imgEffect>
                  </a14:imgLayer>
                </a14:imgProps>
              </a:ext>
            </a:extLst>
          </a:blip>
          <a:stretch>
            <a:fillRect/>
          </a:stretch>
        </p:blipFill>
        <p:spPr>
          <a:xfrm>
            <a:off x="522383" y="2743869"/>
            <a:ext cx="6272801" cy="3005274"/>
          </a:xfrm>
          <a:prstGeom prst="rect">
            <a:avLst/>
          </a:prstGeom>
        </p:spPr>
      </p:pic>
      <p:pic>
        <p:nvPicPr>
          <p:cNvPr id="12" name="תמונה 11">
            <a:extLst>
              <a:ext uri="{FF2B5EF4-FFF2-40B4-BE49-F238E27FC236}">
                <a16:creationId xmlns:a16="http://schemas.microsoft.com/office/drawing/2014/main" id="{570CCEB0-A2A9-0AAB-F9AB-CA3BF5C2502D}"/>
              </a:ext>
            </a:extLst>
          </p:cNvPr>
          <p:cNvPicPr>
            <a:picLocks noChangeAspect="1"/>
          </p:cNvPicPr>
          <p:nvPr/>
        </p:nvPicPr>
        <p:blipFill>
          <a:blip r:embed="rId9">
            <a:clrChange>
              <a:clrFrom>
                <a:srgbClr val="FFFFFF"/>
              </a:clrFrom>
              <a:clrTo>
                <a:srgbClr val="FFFFFF">
                  <a:alpha val="0"/>
                </a:srgbClr>
              </a:clrTo>
            </a:clrChange>
            <a:alphaModFix amt="87000"/>
            <a:extLst>
              <a:ext uri="{BEBA8EAE-BF5A-486C-A8C5-ECC9F3942E4B}">
                <a14:imgProps xmlns:a14="http://schemas.microsoft.com/office/drawing/2010/main">
                  <a14:imgLayer r:embed="rId10">
                    <a14:imgEffect>
                      <a14:sharpenSoften amount="20000"/>
                    </a14:imgEffect>
                  </a14:imgLayer>
                </a14:imgProps>
              </a:ext>
            </a:extLst>
          </a:blip>
          <a:stretch>
            <a:fillRect/>
          </a:stretch>
        </p:blipFill>
        <p:spPr>
          <a:xfrm>
            <a:off x="522383" y="5692972"/>
            <a:ext cx="6869017" cy="4594028"/>
          </a:xfrm>
          <a:prstGeom prst="rect">
            <a:avLst/>
          </a:prstGeom>
        </p:spPr>
      </p:pic>
      <p:pic>
        <p:nvPicPr>
          <p:cNvPr id="15" name="תמונה 14">
            <a:extLst>
              <a:ext uri="{FF2B5EF4-FFF2-40B4-BE49-F238E27FC236}">
                <a16:creationId xmlns:a16="http://schemas.microsoft.com/office/drawing/2014/main" id="{CC688570-0281-CCE8-FB01-AF7FEE38642A}"/>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harpenSoften amount="23000"/>
                    </a14:imgEffect>
                  </a14:imgLayer>
                </a14:imgProps>
              </a:ext>
            </a:extLst>
          </a:blip>
          <a:stretch>
            <a:fillRect/>
          </a:stretch>
        </p:blipFill>
        <p:spPr>
          <a:xfrm>
            <a:off x="8839200" y="5295900"/>
            <a:ext cx="9268697" cy="5225268"/>
          </a:xfrm>
          <a:prstGeom prst="rect">
            <a:avLst/>
          </a:prstGeom>
        </p:spPr>
      </p:pic>
      <p:pic>
        <p:nvPicPr>
          <p:cNvPr id="21" name="תמונה 20">
            <a:extLst>
              <a:ext uri="{FF2B5EF4-FFF2-40B4-BE49-F238E27FC236}">
                <a16:creationId xmlns:a16="http://schemas.microsoft.com/office/drawing/2014/main" id="{CD339765-DA23-FE00-B0DF-B428B70C051F}"/>
              </a:ext>
            </a:extLst>
          </p:cNvPr>
          <p:cNvPicPr>
            <a:picLocks noChangeAspect="1"/>
          </p:cNvPicPr>
          <p:nvPr/>
        </p:nvPicPr>
        <p:blipFill>
          <a:blip r:embed="rId13">
            <a:clrChange>
              <a:clrFrom>
                <a:srgbClr val="FFFFFF"/>
              </a:clrFrom>
              <a:clrTo>
                <a:srgbClr val="FFFFFF">
                  <a:alpha val="0"/>
                </a:srgbClr>
              </a:clrTo>
            </a:clrChange>
            <a:extLst>
              <a:ext uri="{BEBA8EAE-BF5A-486C-A8C5-ECC9F3942E4B}">
                <a14:imgProps xmlns:a14="http://schemas.microsoft.com/office/drawing/2010/main">
                  <a14:imgLayer r:embed="rId14">
                    <a14:imgEffect>
                      <a14:sharpenSoften amount="30000"/>
                    </a14:imgEffect>
                  </a14:imgLayer>
                </a14:imgProps>
              </a:ext>
            </a:extLst>
          </a:blip>
          <a:stretch>
            <a:fillRect/>
          </a:stretch>
        </p:blipFill>
        <p:spPr>
          <a:xfrm>
            <a:off x="7856239" y="16177"/>
            <a:ext cx="6518739" cy="5180681"/>
          </a:xfrm>
          <a:prstGeom prst="rect">
            <a:avLst/>
          </a:prstGeom>
        </p:spPr>
      </p:pic>
    </p:spTree>
    <p:extLst>
      <p:ext uri="{BB962C8B-B14F-4D97-AF65-F5344CB8AC3E}">
        <p14:creationId xmlns:p14="http://schemas.microsoft.com/office/powerpoint/2010/main" val="3767888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2000"/>
            <a:lum/>
          </a:blip>
          <a:srcRect/>
          <a:stretch>
            <a:fillRect t="-6000" b="-6000"/>
          </a:stretch>
        </a:blipFill>
        <a:effectLst/>
      </p:bgPr>
    </p:bg>
    <p:spTree>
      <p:nvGrpSpPr>
        <p:cNvPr id="1" name=""/>
        <p:cNvGrpSpPr/>
        <p:nvPr/>
      </p:nvGrpSpPr>
      <p:grpSpPr>
        <a:xfrm>
          <a:off x="0" y="0"/>
          <a:ext cx="0" cy="0"/>
          <a:chOff x="0" y="0"/>
          <a:chExt cx="0" cy="0"/>
        </a:xfrm>
      </p:grpSpPr>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9" name="תמונה 8">
            <a:extLst>
              <a:ext uri="{FF2B5EF4-FFF2-40B4-BE49-F238E27FC236}">
                <a16:creationId xmlns:a16="http://schemas.microsoft.com/office/drawing/2014/main" id="{A5D91C18-2094-FCF7-7C39-686B47C80B68}"/>
              </a:ext>
            </a:extLst>
          </p:cNvPr>
          <p:cNvPicPr>
            <a:picLocks noChangeAspect="1"/>
          </p:cNvPicPr>
          <p:nvPr/>
        </p:nvPicPr>
        <p:blipFill>
          <a:blip r:embed="rId5">
            <a:clrChange>
              <a:clrFrom>
                <a:srgbClr val="FFFFFF"/>
              </a:clrFrom>
              <a:clrTo>
                <a:srgbClr val="FFFFFF">
                  <a:alpha val="0"/>
                </a:srgbClr>
              </a:clrTo>
            </a:clrChange>
            <a:alphaModFix amt="79000"/>
            <a:extLst>
              <a:ext uri="{BEBA8EAE-BF5A-486C-A8C5-ECC9F3942E4B}">
                <a14:imgProps xmlns:a14="http://schemas.microsoft.com/office/drawing/2010/main">
                  <a14:imgLayer r:embed="rId6">
                    <a14:imgEffect>
                      <a14:sharpenSoften amount="30000"/>
                    </a14:imgEffect>
                  </a14:imgLayer>
                </a14:imgProps>
              </a:ext>
            </a:extLst>
          </a:blip>
          <a:stretch>
            <a:fillRect/>
          </a:stretch>
        </p:blipFill>
        <p:spPr>
          <a:xfrm>
            <a:off x="0" y="-203916"/>
            <a:ext cx="9582484" cy="6257339"/>
          </a:xfrm>
          <a:prstGeom prst="rect">
            <a:avLst/>
          </a:prstGeom>
        </p:spPr>
      </p:pic>
      <p:pic>
        <p:nvPicPr>
          <p:cNvPr id="13" name="תמונה 12">
            <a:extLst>
              <a:ext uri="{FF2B5EF4-FFF2-40B4-BE49-F238E27FC236}">
                <a16:creationId xmlns:a16="http://schemas.microsoft.com/office/drawing/2014/main" id="{16EF7786-FB12-120B-2E49-BA7E7DA99226}"/>
              </a:ext>
            </a:extLst>
          </p:cNvPr>
          <p:cNvPicPr>
            <a:picLocks noChangeAspect="1"/>
          </p:cNvPicPr>
          <p:nvPr/>
        </p:nvPicPr>
        <p:blipFill>
          <a:blip r:embed="rId7">
            <a:clrChange>
              <a:clrFrom>
                <a:srgbClr val="FFFFFF"/>
              </a:clrFrom>
              <a:clrTo>
                <a:srgbClr val="FFFFFF">
                  <a:alpha val="0"/>
                </a:srgbClr>
              </a:clrTo>
            </a:clrChange>
            <a:alphaModFix amt="85000"/>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800460" y="5905500"/>
            <a:ext cx="7261902" cy="4529027"/>
          </a:xfrm>
          <a:prstGeom prst="rect">
            <a:avLst/>
          </a:prstGeom>
        </p:spPr>
      </p:pic>
      <p:pic>
        <p:nvPicPr>
          <p:cNvPr id="17" name="תמונה 16">
            <a:extLst>
              <a:ext uri="{FF2B5EF4-FFF2-40B4-BE49-F238E27FC236}">
                <a16:creationId xmlns:a16="http://schemas.microsoft.com/office/drawing/2014/main" id="{CCF6307B-75AD-D61A-CB2A-D7C25DDB8DAC}"/>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harpenSoften amount="60000"/>
                    </a14:imgEffect>
                  </a14:imgLayer>
                </a14:imgProps>
              </a:ext>
            </a:extLst>
          </a:blip>
          <a:stretch>
            <a:fillRect/>
          </a:stretch>
        </p:blipFill>
        <p:spPr>
          <a:xfrm>
            <a:off x="9787578" y="2171700"/>
            <a:ext cx="7976226" cy="8039100"/>
          </a:xfrm>
          <a:prstGeom prst="rect">
            <a:avLst/>
          </a:prstGeom>
        </p:spPr>
      </p:pic>
    </p:spTree>
    <p:extLst>
      <p:ext uri="{BB962C8B-B14F-4D97-AF65-F5344CB8AC3E}">
        <p14:creationId xmlns:p14="http://schemas.microsoft.com/office/powerpoint/2010/main" val="214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2000"/>
            <a:lum/>
          </a:blip>
          <a:srcRect/>
          <a:stretch>
            <a:fillRect t="-6000" b="-6000"/>
          </a:stretch>
        </a:blipFill>
        <a:effectLst/>
      </p:bgPr>
    </p:bg>
    <p:spTree>
      <p:nvGrpSpPr>
        <p:cNvPr id="1" name=""/>
        <p:cNvGrpSpPr/>
        <p:nvPr/>
      </p:nvGrpSpPr>
      <p:grpSpPr>
        <a:xfrm>
          <a:off x="0" y="0"/>
          <a:ext cx="0" cy="0"/>
          <a:chOff x="0" y="0"/>
          <a:chExt cx="0" cy="0"/>
        </a:xfrm>
      </p:grpSpPr>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9B7746C9-C6CB-39E0-9316-3B8FCCFF4D35}"/>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38571" y="0"/>
            <a:ext cx="12268200" cy="5257800"/>
          </a:xfrm>
          <a:prstGeom prst="rect">
            <a:avLst/>
          </a:prstGeom>
        </p:spPr>
      </p:pic>
      <p:pic>
        <p:nvPicPr>
          <p:cNvPr id="6" name="תמונה 5">
            <a:extLst>
              <a:ext uri="{FF2B5EF4-FFF2-40B4-BE49-F238E27FC236}">
                <a16:creationId xmlns:a16="http://schemas.microsoft.com/office/drawing/2014/main" id="{B16ADE2C-E2EA-2631-A2CB-6C8384E515E4}"/>
              </a:ext>
            </a:extLst>
          </p:cNvPr>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61000"/>
                    </a14:imgEffect>
                  </a14:imgLayer>
                </a14:imgProps>
              </a:ext>
            </a:extLst>
          </a:blip>
          <a:stretch>
            <a:fillRect/>
          </a:stretch>
        </p:blipFill>
        <p:spPr>
          <a:xfrm>
            <a:off x="10134600" y="5011179"/>
            <a:ext cx="7929414" cy="5275821"/>
          </a:xfrm>
          <a:prstGeom prst="rect">
            <a:avLst/>
          </a:prstGeom>
        </p:spPr>
      </p:pic>
    </p:spTree>
    <p:extLst>
      <p:ext uri="{BB962C8B-B14F-4D97-AF65-F5344CB8AC3E}">
        <p14:creationId xmlns:p14="http://schemas.microsoft.com/office/powerpoint/2010/main" val="1889779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440776"/>
            <a:ext cx="12992100" cy="1251048"/>
          </a:xfrm>
          <a:prstGeom prst="rect">
            <a:avLst/>
          </a:prstGeom>
        </p:spPr>
        <p:txBody>
          <a:bodyPr wrap="square" lIns="0" tIns="0" rIns="0" bIns="0" rtlCol="0" anchor="t">
            <a:spAutoFit/>
          </a:bodyPr>
          <a:lstStyle/>
          <a:p>
            <a:pPr>
              <a:lnSpc>
                <a:spcPts val="10800"/>
              </a:lnSpc>
            </a:pPr>
            <a:r>
              <a:rPr lang="en-US" sz="7200" dirty="0">
                <a:solidFill>
                  <a:srgbClr val="000000"/>
                </a:solidFill>
                <a:latin typeface="Open Sauce Bold"/>
              </a:rPr>
              <a:t>Step 4 Machine Learning</a:t>
            </a:r>
          </a:p>
        </p:txBody>
      </p:sp>
      <p:grpSp>
        <p:nvGrpSpPr>
          <p:cNvPr id="3" name="Group 3"/>
          <p:cNvGrpSpPr/>
          <p:nvPr/>
        </p:nvGrpSpPr>
        <p:grpSpPr>
          <a:xfrm>
            <a:off x="5715000" y="3154670"/>
            <a:ext cx="5137924" cy="6103630"/>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6188404" y="4299575"/>
            <a:ext cx="4154160" cy="4801314"/>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Supervised learning is a type of machine learning in which the computer is provided with labeled data and it is expected to generate a predictive model. This model is then used to make predictions about new data.</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Supervised learning can be used to classify data, predict outcomes, and identify patterns.</a:t>
            </a:r>
            <a:endParaRPr lang="en-US" sz="2400" dirty="0">
              <a:solidFill>
                <a:srgbClr val="000000"/>
              </a:solidFill>
              <a:effectLst/>
              <a:latin typeface="Open Sauce" panose="020B0604020202020204" charset="0"/>
            </a:endParaRPr>
          </a:p>
        </p:txBody>
      </p:sp>
      <p:grpSp>
        <p:nvGrpSpPr>
          <p:cNvPr id="6" name="Group 6"/>
          <p:cNvGrpSpPr/>
          <p:nvPr/>
        </p:nvGrpSpPr>
        <p:grpSpPr>
          <a:xfrm>
            <a:off x="5715000" y="3154670"/>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6357903" y="3372190"/>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Supervised Learning</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28058" y="3358239"/>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20" name="תמונה 19">
            <a:extLst>
              <a:ext uri="{FF2B5EF4-FFF2-40B4-BE49-F238E27FC236}">
                <a16:creationId xmlns:a16="http://schemas.microsoft.com/office/drawing/2014/main" id="{8BCEE7ED-F910-059F-E2DA-21C27D36559D}"/>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30000"/>
                    </a14:imgEffect>
                  </a14:imgLayer>
                </a14:imgProps>
              </a:ext>
            </a:extLst>
          </a:blip>
          <a:stretch>
            <a:fillRect/>
          </a:stretch>
        </p:blipFill>
        <p:spPr>
          <a:xfrm rot="338317">
            <a:off x="13455196" y="3898968"/>
            <a:ext cx="3343561" cy="4634330"/>
          </a:xfrm>
          <a:prstGeom prst="rect">
            <a:avLst/>
          </a:prstGeom>
        </p:spPr>
      </p:pic>
    </p:spTree>
    <p:extLst>
      <p:ext uri="{BB962C8B-B14F-4D97-AF65-F5344CB8AC3E}">
        <p14:creationId xmlns:p14="http://schemas.microsoft.com/office/powerpoint/2010/main" val="3123968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304800" y="6290412"/>
            <a:ext cx="5137924" cy="3730228"/>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778204" y="7435317"/>
            <a:ext cx="4154160" cy="2585323"/>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we use 20% of the data to test</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and 80% to train</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our X column was the Bed,  Size and Bath</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and our Y column was the Price</a:t>
            </a:r>
            <a:endParaRPr lang="en-US" sz="2400" dirty="0">
              <a:solidFill>
                <a:srgbClr val="000000"/>
              </a:solidFill>
              <a:effectLst/>
              <a:latin typeface="Open Sauce" panose="020B0604020202020204" charset="0"/>
            </a:endParaRPr>
          </a:p>
        </p:txBody>
      </p:sp>
      <p:grpSp>
        <p:nvGrpSpPr>
          <p:cNvPr id="6" name="Group 6"/>
          <p:cNvGrpSpPr/>
          <p:nvPr/>
        </p:nvGrpSpPr>
        <p:grpSpPr>
          <a:xfrm>
            <a:off x="304800" y="6290412"/>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947703" y="6507932"/>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The Process</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817858" y="6493981"/>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0" name="תמונה 9">
            <a:extLst>
              <a:ext uri="{FF2B5EF4-FFF2-40B4-BE49-F238E27FC236}">
                <a16:creationId xmlns:a16="http://schemas.microsoft.com/office/drawing/2014/main" id="{C6C33CCC-6FA7-7541-E617-554DDC106631}"/>
              </a:ext>
            </a:extLst>
          </p:cNvPr>
          <p:cNvPicPr>
            <a:picLocks noChangeAspect="1"/>
          </p:cNvPicPr>
          <p:nvPr/>
        </p:nvPicPr>
        <p:blipFill>
          <a:blip r:embed="rId6">
            <a:alphaModFix amt="85000"/>
          </a:blip>
          <a:stretch>
            <a:fillRect/>
          </a:stretch>
        </p:blipFill>
        <p:spPr>
          <a:xfrm>
            <a:off x="6248400" y="7435317"/>
            <a:ext cx="11860280" cy="2438740"/>
          </a:xfrm>
          <a:prstGeom prst="rect">
            <a:avLst/>
          </a:prstGeom>
        </p:spPr>
      </p:pic>
      <p:pic>
        <p:nvPicPr>
          <p:cNvPr id="12" name="תמונה 11">
            <a:extLst>
              <a:ext uri="{FF2B5EF4-FFF2-40B4-BE49-F238E27FC236}">
                <a16:creationId xmlns:a16="http://schemas.microsoft.com/office/drawing/2014/main" id="{07EDAA52-F502-5934-EB69-30390666864F}"/>
              </a:ext>
            </a:extLst>
          </p:cNvPr>
          <p:cNvPicPr>
            <a:picLocks noChangeAspect="1"/>
          </p:cNvPicPr>
          <p:nvPr/>
        </p:nvPicPr>
        <p:blipFill>
          <a:blip r:embed="rId7">
            <a:clrChange>
              <a:clrFrom>
                <a:srgbClr val="F5F5F5"/>
              </a:clrFrom>
              <a:clrTo>
                <a:srgbClr val="F5F5F5">
                  <a:alpha val="0"/>
                </a:srgbClr>
              </a:clrTo>
            </a:clrChange>
            <a:extLst>
              <a:ext uri="{BEBA8EAE-BF5A-486C-A8C5-ECC9F3942E4B}">
                <a14:imgProps xmlns:a14="http://schemas.microsoft.com/office/drawing/2010/main">
                  <a14:imgLayer r:embed="rId8">
                    <a14:imgEffect>
                      <a14:sharpenSoften amount="30000"/>
                    </a14:imgEffect>
                  </a14:imgLayer>
                </a14:imgProps>
              </a:ext>
            </a:extLst>
          </a:blip>
          <a:stretch>
            <a:fillRect/>
          </a:stretch>
        </p:blipFill>
        <p:spPr>
          <a:xfrm>
            <a:off x="778204" y="862426"/>
            <a:ext cx="5840166" cy="3519074"/>
          </a:xfrm>
          <a:prstGeom prst="rect">
            <a:avLst/>
          </a:prstGeom>
        </p:spPr>
      </p:pic>
      <p:grpSp>
        <p:nvGrpSpPr>
          <p:cNvPr id="13" name="Group 3">
            <a:extLst>
              <a:ext uri="{FF2B5EF4-FFF2-40B4-BE49-F238E27FC236}">
                <a16:creationId xmlns:a16="http://schemas.microsoft.com/office/drawing/2014/main" id="{920CE68F-C707-C211-89D4-8B36AD72AD3F}"/>
              </a:ext>
            </a:extLst>
          </p:cNvPr>
          <p:cNvGrpSpPr/>
          <p:nvPr/>
        </p:nvGrpSpPr>
        <p:grpSpPr>
          <a:xfrm>
            <a:off x="9171709" y="793602"/>
            <a:ext cx="5137924" cy="2991564"/>
            <a:chOff x="0" y="0"/>
            <a:chExt cx="2398947" cy="2401550"/>
          </a:xfrm>
        </p:grpSpPr>
        <p:sp>
          <p:nvSpPr>
            <p:cNvPr id="14" name="Freeform 4">
              <a:extLst>
                <a:ext uri="{FF2B5EF4-FFF2-40B4-BE49-F238E27FC236}">
                  <a16:creationId xmlns:a16="http://schemas.microsoft.com/office/drawing/2014/main" id="{A32D0BBB-FEA0-CB75-3DA2-848F6F419484}"/>
                </a:ext>
              </a:extLst>
            </p:cNvPr>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15" name="TextBox 5">
            <a:extLst>
              <a:ext uri="{FF2B5EF4-FFF2-40B4-BE49-F238E27FC236}">
                <a16:creationId xmlns:a16="http://schemas.microsoft.com/office/drawing/2014/main" id="{65176A45-0049-256E-4C3C-D0FF667F5944}"/>
              </a:ext>
            </a:extLst>
          </p:cNvPr>
          <p:cNvSpPr txBox="1"/>
          <p:nvPr/>
        </p:nvSpPr>
        <p:spPr>
          <a:xfrm>
            <a:off x="9645113" y="1938507"/>
            <a:ext cx="4154160" cy="1846659"/>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we start to train and test when we scaled the data</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and after we did the same without scaling ( without modeling on the Z-score )</a:t>
            </a:r>
            <a:endParaRPr lang="en-US" sz="2400" dirty="0">
              <a:solidFill>
                <a:srgbClr val="000000"/>
              </a:solidFill>
              <a:effectLst/>
              <a:latin typeface="Open Sauce" panose="020B0604020202020204" charset="0"/>
            </a:endParaRPr>
          </a:p>
        </p:txBody>
      </p:sp>
      <p:grpSp>
        <p:nvGrpSpPr>
          <p:cNvPr id="16" name="Group 6">
            <a:extLst>
              <a:ext uri="{FF2B5EF4-FFF2-40B4-BE49-F238E27FC236}">
                <a16:creationId xmlns:a16="http://schemas.microsoft.com/office/drawing/2014/main" id="{4D86403C-E260-E9E9-E2A3-4408275FB649}"/>
              </a:ext>
            </a:extLst>
          </p:cNvPr>
          <p:cNvGrpSpPr/>
          <p:nvPr/>
        </p:nvGrpSpPr>
        <p:grpSpPr>
          <a:xfrm>
            <a:off x="9171709" y="793602"/>
            <a:ext cx="5137924" cy="794532"/>
            <a:chOff x="0" y="0"/>
            <a:chExt cx="4270546" cy="660400"/>
          </a:xfrm>
        </p:grpSpPr>
        <p:sp>
          <p:nvSpPr>
            <p:cNvPr id="17" name="Freeform 7">
              <a:extLst>
                <a:ext uri="{FF2B5EF4-FFF2-40B4-BE49-F238E27FC236}">
                  <a16:creationId xmlns:a16="http://schemas.microsoft.com/office/drawing/2014/main" id="{E0E78CAB-A5FC-DA06-51EC-B8D9308CFA6D}"/>
                </a:ext>
              </a:extLst>
            </p:cNvPr>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18" name="TextBox 8">
            <a:extLst>
              <a:ext uri="{FF2B5EF4-FFF2-40B4-BE49-F238E27FC236}">
                <a16:creationId xmlns:a16="http://schemas.microsoft.com/office/drawing/2014/main" id="{DED09435-78F1-A5A6-7343-7C4D58D8B469}"/>
              </a:ext>
            </a:extLst>
          </p:cNvPr>
          <p:cNvSpPr txBox="1"/>
          <p:nvPr/>
        </p:nvSpPr>
        <p:spPr>
          <a:xfrm>
            <a:off x="9814612" y="1011122"/>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The Process</a:t>
            </a:r>
          </a:p>
        </p:txBody>
      </p:sp>
      <p:pic>
        <p:nvPicPr>
          <p:cNvPr id="19" name="Picture 23">
            <a:extLst>
              <a:ext uri="{FF2B5EF4-FFF2-40B4-BE49-F238E27FC236}">
                <a16:creationId xmlns:a16="http://schemas.microsoft.com/office/drawing/2014/main" id="{16727D6E-9E4D-E617-706D-54C47F68CF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84767" y="997171"/>
            <a:ext cx="307375" cy="384218"/>
          </a:xfrm>
          <a:prstGeom prst="rect">
            <a:avLst/>
          </a:prstGeom>
        </p:spPr>
      </p:pic>
    </p:spTree>
    <p:extLst>
      <p:ext uri="{BB962C8B-B14F-4D97-AF65-F5344CB8AC3E}">
        <p14:creationId xmlns:p14="http://schemas.microsoft.com/office/powerpoint/2010/main" val="224281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6248400" y="110836"/>
            <a:ext cx="5137924" cy="1752600"/>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6721804" y="1255741"/>
            <a:ext cx="4154160" cy="369332"/>
          </a:xfrm>
          <a:prstGeom prst="rect">
            <a:avLst/>
          </a:prstGeom>
        </p:spPr>
        <p:txBody>
          <a:bodyPr lIns="0" tIns="0" rIns="0" bIns="0" rtlCol="0" anchor="t">
            <a:spAutoFit/>
          </a:bodyPr>
          <a:lstStyle/>
          <a:p>
            <a:pPr algn="ctr"/>
            <a:r>
              <a:rPr lang="en-US" sz="2400" dirty="0">
                <a:solidFill>
                  <a:srgbClr val="000000"/>
                </a:solidFill>
                <a:effectLst/>
                <a:latin typeface="Open Sauce" panose="020B0604020202020204" charset="0"/>
              </a:rPr>
              <a:t>Some of the result</a:t>
            </a:r>
          </a:p>
        </p:txBody>
      </p:sp>
      <p:grpSp>
        <p:nvGrpSpPr>
          <p:cNvPr id="6" name="Group 6"/>
          <p:cNvGrpSpPr/>
          <p:nvPr/>
        </p:nvGrpSpPr>
        <p:grpSpPr>
          <a:xfrm>
            <a:off x="6248400" y="110836"/>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6891303" y="328356"/>
            <a:ext cx="3552664" cy="347531"/>
          </a:xfrm>
          <a:prstGeom prst="rect">
            <a:avLst/>
          </a:prstGeom>
        </p:spPr>
        <p:txBody>
          <a:bodyPr lIns="0" tIns="0" rIns="0" bIns="0" rtlCol="0" anchor="t">
            <a:spAutoFit/>
          </a:bodyPr>
          <a:lstStyle/>
          <a:p>
            <a:pPr algn="ctr">
              <a:lnSpc>
                <a:spcPts val="2989"/>
              </a:lnSpc>
            </a:pPr>
            <a:r>
              <a:rPr lang="en-US" sz="2000" dirty="0">
                <a:solidFill>
                  <a:srgbClr val="FFFFFF"/>
                </a:solidFill>
                <a:latin typeface="Open Sauce Bold"/>
              </a:rPr>
              <a:t>Linear Regression Equation</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761458" y="314405"/>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9" name="תמונה 8">
            <a:extLst>
              <a:ext uri="{FF2B5EF4-FFF2-40B4-BE49-F238E27FC236}">
                <a16:creationId xmlns:a16="http://schemas.microsoft.com/office/drawing/2014/main" id="{774B8705-3FAC-2C17-E892-B06411443BF5}"/>
              </a:ext>
            </a:extLst>
          </p:cNvPr>
          <p:cNvPicPr>
            <a:picLocks noChangeAspect="1"/>
          </p:cNvPicPr>
          <p:nvPr/>
        </p:nvPicPr>
        <p:blipFill>
          <a:blip r:embed="rId6">
            <a:clrChange>
              <a:clrFrom>
                <a:srgbClr val="FFFFFF"/>
              </a:clrFrom>
              <a:clrTo>
                <a:srgbClr val="FFFFFF">
                  <a:alpha val="0"/>
                </a:srgbClr>
              </a:clrTo>
            </a:clrChange>
            <a:alphaModFix amt="90000"/>
            <a:extLst>
              <a:ext uri="{BEBA8EAE-BF5A-486C-A8C5-ECC9F3942E4B}">
                <a14:imgProps xmlns:a14="http://schemas.microsoft.com/office/drawing/2010/main">
                  <a14:imgLayer r:embed="rId7">
                    <a14:imgEffect>
                      <a14:sharpenSoften amount="30000"/>
                    </a14:imgEffect>
                  </a14:imgLayer>
                </a14:imgProps>
              </a:ext>
            </a:extLst>
          </a:blip>
          <a:stretch>
            <a:fillRect/>
          </a:stretch>
        </p:blipFill>
        <p:spPr>
          <a:xfrm>
            <a:off x="14047913" y="6300660"/>
            <a:ext cx="4267796" cy="4010585"/>
          </a:xfrm>
          <a:prstGeom prst="rect">
            <a:avLst/>
          </a:prstGeom>
        </p:spPr>
      </p:pic>
      <p:pic>
        <p:nvPicPr>
          <p:cNvPr id="13" name="תמונה 12">
            <a:extLst>
              <a:ext uri="{FF2B5EF4-FFF2-40B4-BE49-F238E27FC236}">
                <a16:creationId xmlns:a16="http://schemas.microsoft.com/office/drawing/2014/main" id="{163114F1-9FF3-C1EB-E679-499AA9F47BDC}"/>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40000"/>
                    </a14:imgEffect>
                  </a14:imgLayer>
                </a14:imgProps>
              </a:ext>
            </a:extLst>
          </a:blip>
          <a:stretch>
            <a:fillRect/>
          </a:stretch>
        </p:blipFill>
        <p:spPr>
          <a:xfrm>
            <a:off x="6858000" y="5989755"/>
            <a:ext cx="4220164" cy="4324954"/>
          </a:xfrm>
          <a:prstGeom prst="rect">
            <a:avLst/>
          </a:prstGeom>
        </p:spPr>
      </p:pic>
      <p:pic>
        <p:nvPicPr>
          <p:cNvPr id="15" name="תמונה 14">
            <a:extLst>
              <a:ext uri="{FF2B5EF4-FFF2-40B4-BE49-F238E27FC236}">
                <a16:creationId xmlns:a16="http://schemas.microsoft.com/office/drawing/2014/main" id="{B0D2C094-033C-7FE8-5C93-86951D1CC661}"/>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2179201" y="1506549"/>
            <a:ext cx="4305901" cy="4267796"/>
          </a:xfrm>
          <a:prstGeom prst="rect">
            <a:avLst/>
          </a:prstGeom>
        </p:spPr>
      </p:pic>
      <p:pic>
        <p:nvPicPr>
          <p:cNvPr id="17" name="תמונה 16">
            <a:extLst>
              <a:ext uri="{FF2B5EF4-FFF2-40B4-BE49-F238E27FC236}">
                <a16:creationId xmlns:a16="http://schemas.microsoft.com/office/drawing/2014/main" id="{F1A2C951-B4D7-FF16-DD9E-0EC753B92228}"/>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11059506" y="1482304"/>
            <a:ext cx="4315427" cy="4210638"/>
          </a:xfrm>
          <a:prstGeom prst="rect">
            <a:avLst/>
          </a:prstGeom>
        </p:spPr>
      </p:pic>
      <p:pic>
        <p:nvPicPr>
          <p:cNvPr id="19" name="תמונה 18">
            <a:extLst>
              <a:ext uri="{FF2B5EF4-FFF2-40B4-BE49-F238E27FC236}">
                <a16:creationId xmlns:a16="http://schemas.microsoft.com/office/drawing/2014/main" id="{4A81B569-EC2E-79DD-7E8D-F2F8232CD569}"/>
              </a:ext>
            </a:extLst>
          </p:cNvPr>
          <p:cNvPicPr>
            <a:picLocks noChangeAspect="1"/>
          </p:cNvPicPr>
          <p:nvPr/>
        </p:nvPicPr>
        <p:blipFill>
          <a:blip r:embed="rId14">
            <a:clrChange>
              <a:clrFrom>
                <a:srgbClr val="FFFFFF"/>
              </a:clrFrom>
              <a:clrTo>
                <a:srgbClr val="FFFFFF">
                  <a:alpha val="0"/>
                </a:srgbClr>
              </a:clrTo>
            </a:clrChange>
            <a:extLst>
              <a:ext uri="{BEBA8EAE-BF5A-486C-A8C5-ECC9F3942E4B}">
                <a14:imgProps xmlns:a14="http://schemas.microsoft.com/office/drawing/2010/main">
                  <a14:imgLayer r:embed="rId15">
                    <a14:imgEffect>
                      <a14:sharpenSoften amount="50000"/>
                    </a14:imgEffect>
                  </a14:imgLayer>
                </a14:imgProps>
              </a:ext>
            </a:extLst>
          </a:blip>
          <a:stretch>
            <a:fillRect/>
          </a:stretch>
        </p:blipFill>
        <p:spPr>
          <a:xfrm>
            <a:off x="609600" y="5962046"/>
            <a:ext cx="4210638" cy="4324954"/>
          </a:xfrm>
          <a:prstGeom prst="rect">
            <a:avLst/>
          </a:prstGeom>
        </p:spPr>
      </p:pic>
      <p:sp>
        <p:nvSpPr>
          <p:cNvPr id="26" name="חץ: ימינה 25">
            <a:extLst>
              <a:ext uri="{FF2B5EF4-FFF2-40B4-BE49-F238E27FC236}">
                <a16:creationId xmlns:a16="http://schemas.microsoft.com/office/drawing/2014/main" id="{0FFC6FCB-5C76-7656-85FA-2BAEDB057275}"/>
              </a:ext>
            </a:extLst>
          </p:cNvPr>
          <p:cNvSpPr/>
          <p:nvPr/>
        </p:nvSpPr>
        <p:spPr>
          <a:xfrm>
            <a:off x="6576873" y="3260411"/>
            <a:ext cx="4390862" cy="838199"/>
          </a:xfrm>
          <a:prstGeom prst="rightArrow">
            <a:avLst/>
          </a:prstGeom>
          <a:solidFill>
            <a:schemeClr val="accent1">
              <a:alpha val="6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136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274979" y="202639"/>
            <a:ext cx="5257800" cy="5825044"/>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748383" y="1347544"/>
            <a:ext cx="4154160" cy="4431983"/>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While we get our linear regression equation</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we load the buy data</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and fit the data to look like the same data</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as the rent .</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After we train the Price data</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with the linear regression predict we got previously,</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and then we get the predicted rent column about the buy data</a:t>
            </a:r>
            <a:endParaRPr lang="en-US" sz="2400" dirty="0">
              <a:solidFill>
                <a:srgbClr val="000000"/>
              </a:solidFill>
              <a:effectLst/>
              <a:latin typeface="Open Sauce" panose="020B0604020202020204" charset="0"/>
            </a:endParaRPr>
          </a:p>
        </p:txBody>
      </p:sp>
      <p:grpSp>
        <p:nvGrpSpPr>
          <p:cNvPr id="6" name="Group 6"/>
          <p:cNvGrpSpPr/>
          <p:nvPr/>
        </p:nvGrpSpPr>
        <p:grpSpPr>
          <a:xfrm>
            <a:off x="381000" y="202639"/>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917882" y="420159"/>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The Process</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88037" y="406208"/>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9" name="תמונה 8">
            <a:extLst>
              <a:ext uri="{FF2B5EF4-FFF2-40B4-BE49-F238E27FC236}">
                <a16:creationId xmlns:a16="http://schemas.microsoft.com/office/drawing/2014/main" id="{154B6703-0061-51F2-9C06-D41D5F35E7E3}"/>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20000"/>
                    </a14:imgEffect>
                  </a14:imgLayer>
                </a14:imgProps>
              </a:ext>
            </a:extLst>
          </a:blip>
          <a:stretch>
            <a:fillRect/>
          </a:stretch>
        </p:blipFill>
        <p:spPr>
          <a:xfrm>
            <a:off x="12496800" y="3238500"/>
            <a:ext cx="4776804" cy="3069955"/>
          </a:xfrm>
          <a:prstGeom prst="rect">
            <a:avLst/>
          </a:prstGeom>
        </p:spPr>
      </p:pic>
      <p:pic>
        <p:nvPicPr>
          <p:cNvPr id="20" name="תמונה 19">
            <a:extLst>
              <a:ext uri="{FF2B5EF4-FFF2-40B4-BE49-F238E27FC236}">
                <a16:creationId xmlns:a16="http://schemas.microsoft.com/office/drawing/2014/main" id="{ED30F62C-FB76-B7C0-5C0F-DA3D25FC9092}"/>
              </a:ext>
            </a:extLst>
          </p:cNvPr>
          <p:cNvPicPr>
            <a:picLocks noChangeAspect="1"/>
          </p:cNvPicPr>
          <p:nvPr/>
        </p:nvPicPr>
        <p:blipFill>
          <a:blip r:embed="rId8">
            <a:clrChange>
              <a:clrFrom>
                <a:srgbClr val="F7F7F7"/>
              </a:clrFrom>
              <a:clrTo>
                <a:srgbClr val="F7F7F7">
                  <a:alpha val="0"/>
                </a:srgbClr>
              </a:clrTo>
            </a:clrChange>
            <a:extLst>
              <a:ext uri="{BEBA8EAE-BF5A-486C-A8C5-ECC9F3942E4B}">
                <a14:imgProps xmlns:a14="http://schemas.microsoft.com/office/drawing/2010/main">
                  <a14:imgLayer r:embed="rId9">
                    <a14:imgEffect>
                      <a14:sharpenSoften amount="20000"/>
                    </a14:imgEffect>
                  </a14:imgLayer>
                </a14:imgProps>
              </a:ext>
            </a:extLst>
          </a:blip>
          <a:stretch>
            <a:fillRect/>
          </a:stretch>
        </p:blipFill>
        <p:spPr>
          <a:xfrm>
            <a:off x="8077200" y="629490"/>
            <a:ext cx="6416044" cy="1095422"/>
          </a:xfrm>
          <a:prstGeom prst="rect">
            <a:avLst/>
          </a:prstGeom>
        </p:spPr>
      </p:pic>
      <p:pic>
        <p:nvPicPr>
          <p:cNvPr id="22" name="תמונה 21">
            <a:extLst>
              <a:ext uri="{FF2B5EF4-FFF2-40B4-BE49-F238E27FC236}">
                <a16:creationId xmlns:a16="http://schemas.microsoft.com/office/drawing/2014/main" id="{0AD7DE95-5ABE-1F22-B6DD-E7E7EE34FD8A}"/>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harpenSoften amount="10000"/>
                    </a14:imgEffect>
                  </a14:imgLayer>
                </a14:imgProps>
              </a:ext>
            </a:extLst>
          </a:blip>
          <a:stretch>
            <a:fillRect/>
          </a:stretch>
        </p:blipFill>
        <p:spPr>
          <a:xfrm>
            <a:off x="924809" y="7465598"/>
            <a:ext cx="9623865" cy="2191912"/>
          </a:xfrm>
          <a:prstGeom prst="rect">
            <a:avLst/>
          </a:prstGeom>
        </p:spPr>
      </p:pic>
    </p:spTree>
    <p:extLst>
      <p:ext uri="{BB962C8B-B14F-4D97-AF65-F5344CB8AC3E}">
        <p14:creationId xmlns:p14="http://schemas.microsoft.com/office/powerpoint/2010/main" val="2569959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2" name="TextBox 2"/>
          <p:cNvSpPr txBox="1"/>
          <p:nvPr/>
        </p:nvSpPr>
        <p:spPr>
          <a:xfrm>
            <a:off x="10765587" y="734346"/>
            <a:ext cx="6343006" cy="2769989"/>
          </a:xfrm>
          <a:prstGeom prst="rect">
            <a:avLst/>
          </a:prstGeom>
        </p:spPr>
        <p:txBody>
          <a:bodyPr lIns="0" tIns="0" rIns="0" bIns="0" rtlCol="0" anchor="t">
            <a:spAutoFit/>
          </a:bodyPr>
          <a:lstStyle/>
          <a:p>
            <a:pPr>
              <a:lnSpc>
                <a:spcPts val="10800"/>
              </a:lnSpc>
            </a:pPr>
            <a:r>
              <a:rPr lang="en-US" sz="9000" dirty="0">
                <a:solidFill>
                  <a:srgbClr val="000000"/>
                </a:solidFill>
                <a:latin typeface="Open Sauce Bold" panose="020B0604020202020204" charset="0"/>
              </a:rPr>
              <a:t>Real </a:t>
            </a:r>
          </a:p>
          <a:p>
            <a:pPr>
              <a:lnSpc>
                <a:spcPts val="10800"/>
              </a:lnSpc>
            </a:pPr>
            <a:r>
              <a:rPr lang="en-US" sz="9000" dirty="0">
                <a:solidFill>
                  <a:srgbClr val="000000"/>
                </a:solidFill>
                <a:latin typeface="Open Sauce Bold" panose="020B0604020202020204" charset="0"/>
              </a:rPr>
              <a:t>Estate</a:t>
            </a:r>
          </a:p>
        </p:txBody>
      </p:sp>
      <p:grpSp>
        <p:nvGrpSpPr>
          <p:cNvPr id="3" name="Group 3"/>
          <p:cNvGrpSpPr/>
          <p:nvPr/>
        </p:nvGrpSpPr>
        <p:grpSpPr>
          <a:xfrm>
            <a:off x="762000" y="734346"/>
            <a:ext cx="7641896" cy="3645693"/>
            <a:chOff x="0" y="0"/>
            <a:chExt cx="3568075" cy="1702209"/>
          </a:xfrm>
        </p:grpSpPr>
        <p:sp>
          <p:nvSpPr>
            <p:cNvPr id="4" name="Freeform 4"/>
            <p:cNvSpPr/>
            <p:nvPr/>
          </p:nvSpPr>
          <p:spPr>
            <a:xfrm>
              <a:off x="0" y="0"/>
              <a:ext cx="3568075" cy="1702209"/>
            </a:xfrm>
            <a:custGeom>
              <a:avLst/>
              <a:gdLst/>
              <a:ahLst/>
              <a:cxnLst/>
              <a:rect l="l" t="t" r="r" b="b"/>
              <a:pathLst>
                <a:path w="3568075" h="1702209">
                  <a:moveTo>
                    <a:pt x="3443615" y="1702209"/>
                  </a:moveTo>
                  <a:lnTo>
                    <a:pt x="124460" y="1702209"/>
                  </a:lnTo>
                  <a:cubicBezTo>
                    <a:pt x="55880" y="1702209"/>
                    <a:pt x="0" y="1646329"/>
                    <a:pt x="0" y="1577749"/>
                  </a:cubicBezTo>
                  <a:lnTo>
                    <a:pt x="0" y="124460"/>
                  </a:lnTo>
                  <a:cubicBezTo>
                    <a:pt x="0" y="55880"/>
                    <a:pt x="55880" y="0"/>
                    <a:pt x="124460" y="0"/>
                  </a:cubicBezTo>
                  <a:lnTo>
                    <a:pt x="3443615" y="0"/>
                  </a:lnTo>
                  <a:cubicBezTo>
                    <a:pt x="3512195" y="0"/>
                    <a:pt x="3568075" y="55880"/>
                    <a:pt x="3568075" y="124460"/>
                  </a:cubicBezTo>
                  <a:lnTo>
                    <a:pt x="3568075" y="1577750"/>
                  </a:lnTo>
                  <a:cubicBezTo>
                    <a:pt x="3568075" y="1646330"/>
                    <a:pt x="3512195" y="1702209"/>
                    <a:pt x="3443615" y="1702209"/>
                  </a:cubicBezTo>
                  <a:close/>
                </a:path>
              </a:pathLst>
            </a:custGeom>
            <a:solidFill>
              <a:srgbClr val="FFFFFF"/>
            </a:solidFill>
          </p:spPr>
        </p:sp>
      </p:grpSp>
      <p:sp>
        <p:nvSpPr>
          <p:cNvPr id="5" name="TextBox 5"/>
          <p:cNvSpPr txBox="1"/>
          <p:nvPr/>
        </p:nvSpPr>
        <p:spPr>
          <a:xfrm>
            <a:off x="1179407" y="1448200"/>
            <a:ext cx="6798465" cy="2430409"/>
          </a:xfrm>
          <a:prstGeom prst="rect">
            <a:avLst/>
          </a:prstGeom>
        </p:spPr>
        <p:txBody>
          <a:bodyPr lIns="0" tIns="0" rIns="0" bIns="0" rtlCol="0" anchor="t">
            <a:spAutoFit/>
          </a:bodyPr>
          <a:lstStyle/>
          <a:p>
            <a:pPr>
              <a:lnSpc>
                <a:spcPts val="3150"/>
              </a:lnSpc>
            </a:pPr>
            <a:r>
              <a:rPr lang="en-US" sz="2400" b="0" i="0" dirty="0">
                <a:solidFill>
                  <a:srgbClr val="353740"/>
                </a:solidFill>
                <a:effectLst/>
                <a:latin typeface="Open Sauce" panose="020B0604020202020204" charset="0"/>
              </a:rPr>
              <a:t>Real estate is an ever-changing industry that involves the buying, selling, and renting of land and buildings. It is a great way to generate income and build wealth, and real estate professionals can help clients find the perfect property.</a:t>
            </a:r>
            <a:endParaRPr lang="en-US" sz="2100" dirty="0">
              <a:solidFill>
                <a:srgbClr val="000000"/>
              </a:solidFill>
              <a:latin typeface="Open Sauce" panose="020B0604020202020204" charset="0"/>
            </a:endParaRPr>
          </a:p>
        </p:txBody>
      </p:sp>
      <p:grpSp>
        <p:nvGrpSpPr>
          <p:cNvPr id="15" name="Group 15"/>
          <p:cNvGrpSpPr/>
          <p:nvPr/>
        </p:nvGrpSpPr>
        <p:grpSpPr>
          <a:xfrm>
            <a:off x="9677400" y="5988134"/>
            <a:ext cx="7641896" cy="3645693"/>
            <a:chOff x="0" y="0"/>
            <a:chExt cx="3568075" cy="1702209"/>
          </a:xfrm>
        </p:grpSpPr>
        <p:sp>
          <p:nvSpPr>
            <p:cNvPr id="16" name="Freeform 16"/>
            <p:cNvSpPr/>
            <p:nvPr/>
          </p:nvSpPr>
          <p:spPr>
            <a:xfrm>
              <a:off x="0" y="0"/>
              <a:ext cx="3568075" cy="1702209"/>
            </a:xfrm>
            <a:custGeom>
              <a:avLst/>
              <a:gdLst/>
              <a:ahLst/>
              <a:cxnLst/>
              <a:rect l="l" t="t" r="r" b="b"/>
              <a:pathLst>
                <a:path w="3568075" h="1702209">
                  <a:moveTo>
                    <a:pt x="3443615" y="1702209"/>
                  </a:moveTo>
                  <a:lnTo>
                    <a:pt x="124460" y="1702209"/>
                  </a:lnTo>
                  <a:cubicBezTo>
                    <a:pt x="55880" y="1702209"/>
                    <a:pt x="0" y="1646329"/>
                    <a:pt x="0" y="1577749"/>
                  </a:cubicBezTo>
                  <a:lnTo>
                    <a:pt x="0" y="124460"/>
                  </a:lnTo>
                  <a:cubicBezTo>
                    <a:pt x="0" y="55880"/>
                    <a:pt x="55880" y="0"/>
                    <a:pt x="124460" y="0"/>
                  </a:cubicBezTo>
                  <a:lnTo>
                    <a:pt x="3443615" y="0"/>
                  </a:lnTo>
                  <a:cubicBezTo>
                    <a:pt x="3512195" y="0"/>
                    <a:pt x="3568075" y="55880"/>
                    <a:pt x="3568075" y="124460"/>
                  </a:cubicBezTo>
                  <a:lnTo>
                    <a:pt x="3568075" y="1577750"/>
                  </a:lnTo>
                  <a:cubicBezTo>
                    <a:pt x="3568075" y="1646330"/>
                    <a:pt x="3512195" y="1702209"/>
                    <a:pt x="3443615" y="1702209"/>
                  </a:cubicBezTo>
                  <a:close/>
                </a:path>
              </a:pathLst>
            </a:custGeom>
            <a:solidFill>
              <a:srgbClr val="FFFFFF"/>
            </a:solidFill>
          </p:spPr>
        </p:sp>
      </p:grpSp>
      <p:sp>
        <p:nvSpPr>
          <p:cNvPr id="17" name="TextBox 17"/>
          <p:cNvSpPr txBox="1"/>
          <p:nvPr/>
        </p:nvSpPr>
        <p:spPr>
          <a:xfrm>
            <a:off x="10003316" y="6808806"/>
            <a:ext cx="6798465" cy="2840778"/>
          </a:xfrm>
          <a:prstGeom prst="rect">
            <a:avLst/>
          </a:prstGeom>
        </p:spPr>
        <p:txBody>
          <a:bodyPr lIns="0" tIns="0" rIns="0" bIns="0" rtlCol="0" anchor="t">
            <a:spAutoFit/>
          </a:bodyPr>
          <a:lstStyle/>
          <a:p>
            <a:pPr>
              <a:lnSpc>
                <a:spcPts val="3150"/>
              </a:lnSpc>
            </a:pPr>
            <a:r>
              <a:rPr lang="en-US" sz="2400" b="0" i="0" dirty="0">
                <a:solidFill>
                  <a:srgbClr val="353740"/>
                </a:solidFill>
                <a:effectLst/>
                <a:latin typeface="Open Sauce" panose="020B0604020202020204" charset="0"/>
              </a:rPr>
              <a:t>Portugal is a desirable destination for real estate investment due to its attractive cost of living, favorable tax climate, and booming property market. The country has seen a surge in foreign investment, with property prices in the major cities rising steadily in recent years.</a:t>
            </a:r>
            <a:endParaRPr lang="en-US" sz="2100" dirty="0">
              <a:solidFill>
                <a:srgbClr val="000000"/>
              </a:solidFill>
              <a:latin typeface="Open Sauce" panose="020B0604020202020204" charset="0"/>
            </a:endParaRPr>
          </a:p>
        </p:txBody>
      </p:sp>
      <p:grpSp>
        <p:nvGrpSpPr>
          <p:cNvPr id="18" name="Group 18"/>
          <p:cNvGrpSpPr/>
          <p:nvPr/>
        </p:nvGrpSpPr>
        <p:grpSpPr>
          <a:xfrm>
            <a:off x="9677400" y="5988134"/>
            <a:ext cx="7641896" cy="794532"/>
            <a:chOff x="0" y="0"/>
            <a:chExt cx="6351800" cy="660400"/>
          </a:xfrm>
        </p:grpSpPr>
        <p:sp>
          <p:nvSpPr>
            <p:cNvPr id="19" name="Freeform 19"/>
            <p:cNvSpPr/>
            <p:nvPr/>
          </p:nvSpPr>
          <p:spPr>
            <a:xfrm>
              <a:off x="0" y="0"/>
              <a:ext cx="6351800" cy="660400"/>
            </a:xfrm>
            <a:custGeom>
              <a:avLst/>
              <a:gdLst/>
              <a:ahLst/>
              <a:cxnLst/>
              <a:rect l="l" t="t" r="r" b="b"/>
              <a:pathLst>
                <a:path w="6351800" h="660400">
                  <a:moveTo>
                    <a:pt x="6227340" y="660400"/>
                  </a:moveTo>
                  <a:lnTo>
                    <a:pt x="124460" y="660400"/>
                  </a:lnTo>
                  <a:cubicBezTo>
                    <a:pt x="55880" y="660400"/>
                    <a:pt x="0" y="604520"/>
                    <a:pt x="0" y="535940"/>
                  </a:cubicBezTo>
                  <a:lnTo>
                    <a:pt x="0" y="124460"/>
                  </a:lnTo>
                  <a:cubicBezTo>
                    <a:pt x="0" y="55880"/>
                    <a:pt x="55880" y="0"/>
                    <a:pt x="124460" y="0"/>
                  </a:cubicBezTo>
                  <a:lnTo>
                    <a:pt x="6227340" y="0"/>
                  </a:lnTo>
                  <a:cubicBezTo>
                    <a:pt x="6295920" y="0"/>
                    <a:pt x="6351800" y="55880"/>
                    <a:pt x="6351800" y="124460"/>
                  </a:cubicBezTo>
                  <a:lnTo>
                    <a:pt x="6351800" y="535940"/>
                  </a:lnTo>
                  <a:cubicBezTo>
                    <a:pt x="6351800" y="604520"/>
                    <a:pt x="6295920" y="660400"/>
                    <a:pt x="6227340" y="660400"/>
                  </a:cubicBezTo>
                  <a:close/>
                </a:path>
              </a:pathLst>
            </a:custGeom>
            <a:solidFill>
              <a:srgbClr val="CFEEFF"/>
            </a:solidFill>
          </p:spPr>
        </p:sp>
      </p:grpSp>
      <p:sp>
        <p:nvSpPr>
          <p:cNvPr id="20" name="TextBox 20"/>
          <p:cNvSpPr txBox="1"/>
          <p:nvPr/>
        </p:nvSpPr>
        <p:spPr>
          <a:xfrm>
            <a:off x="10572520" y="6204742"/>
            <a:ext cx="6594552" cy="356316"/>
          </a:xfrm>
          <a:prstGeom prst="rect">
            <a:avLst/>
          </a:prstGeom>
        </p:spPr>
        <p:txBody>
          <a:bodyPr lIns="0" tIns="0" rIns="0" bIns="0" rtlCol="0" anchor="t">
            <a:spAutoFit/>
          </a:bodyPr>
          <a:lstStyle/>
          <a:p>
            <a:pPr>
              <a:lnSpc>
                <a:spcPts val="2989"/>
              </a:lnSpc>
            </a:pPr>
            <a:r>
              <a:rPr lang="en-US" sz="2299" dirty="0">
                <a:solidFill>
                  <a:srgbClr val="000000"/>
                </a:solidFill>
                <a:latin typeface="Open Sauce Bold"/>
              </a:rPr>
              <a:t>Portugal Real estate</a:t>
            </a:r>
          </a:p>
        </p:txBody>
      </p:sp>
      <p:pic>
        <p:nvPicPr>
          <p:cNvPr id="21" name="Picture 2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26796" y="6172362"/>
            <a:ext cx="380995" cy="380995"/>
          </a:xfrm>
          <a:prstGeom prst="rect">
            <a:avLst/>
          </a:prstGeom>
        </p:spPr>
      </p:pic>
      <p:grpSp>
        <p:nvGrpSpPr>
          <p:cNvPr id="6" name="Group 6"/>
          <p:cNvGrpSpPr/>
          <p:nvPr/>
        </p:nvGrpSpPr>
        <p:grpSpPr>
          <a:xfrm>
            <a:off x="762000" y="432851"/>
            <a:ext cx="7641896" cy="794532"/>
            <a:chOff x="0" y="0"/>
            <a:chExt cx="6351800" cy="660400"/>
          </a:xfrm>
        </p:grpSpPr>
        <p:sp>
          <p:nvSpPr>
            <p:cNvPr id="7" name="Freeform 7"/>
            <p:cNvSpPr/>
            <p:nvPr/>
          </p:nvSpPr>
          <p:spPr>
            <a:xfrm>
              <a:off x="0" y="0"/>
              <a:ext cx="6351800" cy="660400"/>
            </a:xfrm>
            <a:custGeom>
              <a:avLst/>
              <a:gdLst/>
              <a:ahLst/>
              <a:cxnLst/>
              <a:rect l="l" t="t" r="r" b="b"/>
              <a:pathLst>
                <a:path w="6351800" h="660400">
                  <a:moveTo>
                    <a:pt x="6227340" y="660400"/>
                  </a:moveTo>
                  <a:lnTo>
                    <a:pt x="124460" y="660400"/>
                  </a:lnTo>
                  <a:cubicBezTo>
                    <a:pt x="55880" y="660400"/>
                    <a:pt x="0" y="604520"/>
                    <a:pt x="0" y="535940"/>
                  </a:cubicBezTo>
                  <a:lnTo>
                    <a:pt x="0" y="124460"/>
                  </a:lnTo>
                  <a:cubicBezTo>
                    <a:pt x="0" y="55880"/>
                    <a:pt x="55880" y="0"/>
                    <a:pt x="124460" y="0"/>
                  </a:cubicBezTo>
                  <a:lnTo>
                    <a:pt x="6227340" y="0"/>
                  </a:lnTo>
                  <a:cubicBezTo>
                    <a:pt x="6295920" y="0"/>
                    <a:pt x="6351800" y="55880"/>
                    <a:pt x="6351800" y="124460"/>
                  </a:cubicBezTo>
                  <a:lnTo>
                    <a:pt x="6351800" y="535940"/>
                  </a:lnTo>
                  <a:cubicBezTo>
                    <a:pt x="6351800" y="604520"/>
                    <a:pt x="6295920" y="660400"/>
                    <a:pt x="6227340" y="660400"/>
                  </a:cubicBezTo>
                  <a:close/>
                </a:path>
              </a:pathLst>
            </a:custGeom>
            <a:solidFill>
              <a:srgbClr val="CFEEFF"/>
            </a:solidFill>
          </p:spPr>
        </p:sp>
      </p:grpSp>
      <p:sp>
        <p:nvSpPr>
          <p:cNvPr id="8" name="TextBox 8"/>
          <p:cNvSpPr txBox="1"/>
          <p:nvPr/>
        </p:nvSpPr>
        <p:spPr>
          <a:xfrm>
            <a:off x="1492987" y="699350"/>
            <a:ext cx="6439859" cy="356316"/>
          </a:xfrm>
          <a:prstGeom prst="rect">
            <a:avLst/>
          </a:prstGeom>
        </p:spPr>
        <p:txBody>
          <a:bodyPr lIns="0" tIns="0" rIns="0" bIns="0" rtlCol="0" anchor="t">
            <a:spAutoFit/>
          </a:bodyPr>
          <a:lstStyle/>
          <a:p>
            <a:pPr>
              <a:lnSpc>
                <a:spcPts val="2989"/>
              </a:lnSpc>
            </a:pPr>
            <a:r>
              <a:rPr lang="en-US" sz="2299" dirty="0">
                <a:solidFill>
                  <a:srgbClr val="000000"/>
                </a:solidFill>
                <a:latin typeface="Open Sauce Bold"/>
              </a:rPr>
              <a:t>What is real estate?</a:t>
            </a:r>
          </a:p>
        </p:txBody>
      </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787375" y="685541"/>
            <a:ext cx="380995" cy="380995"/>
          </a:xfrm>
          <a:prstGeom prst="rect">
            <a:avLst/>
          </a:prstGeom>
        </p:spPr>
      </p:pic>
      <p:pic>
        <p:nvPicPr>
          <p:cNvPr id="25" name="Picture 2" descr="Remax Logo PNG Vector (PDF) Free Download">
            <a:extLst>
              <a:ext uri="{FF2B5EF4-FFF2-40B4-BE49-F238E27FC236}">
                <a16:creationId xmlns:a16="http://schemas.microsoft.com/office/drawing/2014/main" id="{CC69C523-A748-8F2A-9100-03B3864682E2}"/>
              </a:ext>
            </a:extLst>
          </p:cNvPr>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274979" y="202638"/>
            <a:ext cx="5257800" cy="6541061"/>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748383" y="1347544"/>
            <a:ext cx="4154160" cy="5078313"/>
          </a:xfrm>
          <a:prstGeom prst="rect">
            <a:avLst/>
          </a:prstGeom>
        </p:spPr>
        <p:txBody>
          <a:bodyPr lIns="0" tIns="0" rIns="0" bIns="0" rtlCol="0" anchor="t">
            <a:spAutoFit/>
          </a:bodyPr>
          <a:lstStyle/>
          <a:p>
            <a:pPr algn="ctr"/>
            <a:endParaRPr lang="en-US" sz="2200" dirty="0">
              <a:solidFill>
                <a:srgbClr val="000000"/>
              </a:solidFill>
              <a:effectLst/>
              <a:latin typeface="Open Sauce" panose="020B0604020202020204" charset="0"/>
            </a:endParaRPr>
          </a:p>
          <a:p>
            <a:pPr algn="ctr"/>
            <a:r>
              <a:rPr lang="en-US" sz="2200" i="0" u="none" strike="noStrike" dirty="0">
                <a:solidFill>
                  <a:srgbClr val="000000"/>
                </a:solidFill>
                <a:effectLst/>
                <a:latin typeface="Open Sauce" panose="020B0604020202020204" charset="0"/>
              </a:rPr>
              <a:t>The last step</a:t>
            </a:r>
            <a:endParaRPr lang="en-US" sz="2200" dirty="0">
              <a:solidFill>
                <a:srgbClr val="000000"/>
              </a:solidFill>
              <a:effectLst/>
              <a:latin typeface="Open Sauce" panose="020B0604020202020204" charset="0"/>
            </a:endParaRPr>
          </a:p>
          <a:p>
            <a:pPr algn="ctr"/>
            <a:r>
              <a:rPr lang="en-US" sz="2200" i="0" u="none" strike="noStrike" dirty="0">
                <a:solidFill>
                  <a:srgbClr val="000000"/>
                </a:solidFill>
                <a:effectLst/>
                <a:latin typeface="Open Sauce" panose="020B0604020202020204" charset="0"/>
              </a:rPr>
              <a:t>is to load the buy data after adding the predicted rent column.</a:t>
            </a:r>
            <a:endParaRPr lang="en-US" sz="2200" dirty="0">
              <a:solidFill>
                <a:srgbClr val="000000"/>
              </a:solidFill>
              <a:effectLst/>
              <a:latin typeface="Open Sauce" panose="020B0604020202020204" charset="0"/>
            </a:endParaRPr>
          </a:p>
          <a:p>
            <a:pPr algn="ctr"/>
            <a:r>
              <a:rPr lang="en-US" sz="2200" i="0" u="none" strike="noStrike" dirty="0">
                <a:solidFill>
                  <a:srgbClr val="000000"/>
                </a:solidFill>
                <a:effectLst/>
                <a:latin typeface="Open Sauce" panose="020B0604020202020204" charset="0"/>
              </a:rPr>
              <a:t>we calculate with the Portugal formula to </a:t>
            </a:r>
            <a:endParaRPr lang="en-US" sz="2200" dirty="0">
              <a:solidFill>
                <a:srgbClr val="000000"/>
              </a:solidFill>
              <a:effectLst/>
              <a:latin typeface="Open Sauce" panose="020B0604020202020204" charset="0"/>
            </a:endParaRPr>
          </a:p>
          <a:p>
            <a:pPr algn="ctr"/>
            <a:r>
              <a:rPr lang="en-US" sz="2200" i="0" u="none" strike="noStrike" dirty="0">
                <a:solidFill>
                  <a:srgbClr val="000000"/>
                </a:solidFill>
                <a:effectLst/>
                <a:latin typeface="Open Sauce" panose="020B0604020202020204" charset="0"/>
              </a:rPr>
              <a:t>calculate the monthly mortgage and other</a:t>
            </a:r>
            <a:endParaRPr lang="en-US" sz="2200" dirty="0">
              <a:solidFill>
                <a:srgbClr val="000000"/>
              </a:solidFill>
              <a:effectLst/>
              <a:latin typeface="Open Sauce" panose="020B0604020202020204" charset="0"/>
            </a:endParaRPr>
          </a:p>
          <a:p>
            <a:pPr algn="ctr"/>
            <a:r>
              <a:rPr lang="en-US" sz="2200" i="0" u="none" strike="noStrike" dirty="0">
                <a:solidFill>
                  <a:srgbClr val="000000"/>
                </a:solidFill>
                <a:effectLst/>
                <a:latin typeface="Open Sauce" panose="020B0604020202020204" charset="0"/>
              </a:rPr>
              <a:t>monthly expense , such as insurance or property tax</a:t>
            </a:r>
            <a:endParaRPr lang="en-US" sz="2200" dirty="0">
              <a:solidFill>
                <a:srgbClr val="000000"/>
              </a:solidFill>
              <a:effectLst/>
              <a:latin typeface="Open Sauce" panose="020B0604020202020204" charset="0"/>
            </a:endParaRPr>
          </a:p>
          <a:p>
            <a:pPr algn="ctr"/>
            <a:r>
              <a:rPr lang="en-US" sz="2200" i="0" u="none" strike="noStrike" dirty="0">
                <a:solidFill>
                  <a:srgbClr val="000000"/>
                </a:solidFill>
                <a:effectLst/>
                <a:latin typeface="Open Sauce" panose="020B0604020202020204" charset="0"/>
              </a:rPr>
              <a:t>and make one column that shows , how much</a:t>
            </a:r>
            <a:endParaRPr lang="en-US" sz="2200" dirty="0">
              <a:solidFill>
                <a:srgbClr val="000000"/>
              </a:solidFill>
              <a:effectLst/>
              <a:latin typeface="Open Sauce" panose="020B0604020202020204" charset="0"/>
            </a:endParaRPr>
          </a:p>
          <a:p>
            <a:pPr algn="ctr"/>
            <a:r>
              <a:rPr lang="en-US" sz="2200" i="0" u="none" strike="noStrike" dirty="0">
                <a:solidFill>
                  <a:srgbClr val="000000"/>
                </a:solidFill>
                <a:effectLst/>
                <a:latin typeface="Open Sauce" panose="020B0604020202020204" charset="0"/>
              </a:rPr>
              <a:t>profit the property owner stay with at the end of the month.</a:t>
            </a:r>
            <a:endParaRPr lang="en-US" sz="2200" dirty="0">
              <a:solidFill>
                <a:srgbClr val="000000"/>
              </a:solidFill>
              <a:effectLst/>
              <a:latin typeface="Open Sauce" panose="020B0604020202020204" charset="0"/>
            </a:endParaRPr>
          </a:p>
        </p:txBody>
      </p:sp>
      <p:grpSp>
        <p:nvGrpSpPr>
          <p:cNvPr id="6" name="Group 6"/>
          <p:cNvGrpSpPr/>
          <p:nvPr/>
        </p:nvGrpSpPr>
        <p:grpSpPr>
          <a:xfrm>
            <a:off x="381000" y="202638"/>
            <a:ext cx="5137924" cy="1144905"/>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917882" y="420159"/>
            <a:ext cx="3552664" cy="741037"/>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Start to working on the property to buy data</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88037" y="406208"/>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0" name="תמונה 9">
            <a:extLst>
              <a:ext uri="{FF2B5EF4-FFF2-40B4-BE49-F238E27FC236}">
                <a16:creationId xmlns:a16="http://schemas.microsoft.com/office/drawing/2014/main" id="{12C7F435-0CA6-762E-97FE-7F1396827C54}"/>
              </a:ext>
            </a:extLst>
          </p:cNvPr>
          <p:cNvPicPr>
            <a:picLocks noChangeAspect="1"/>
          </p:cNvPicPr>
          <p:nvPr/>
        </p:nvPicPr>
        <p:blipFill>
          <a:blip r:embed="rId6">
            <a:clrChange>
              <a:clrFrom>
                <a:srgbClr val="F5F5F5"/>
              </a:clrFrom>
              <a:clrTo>
                <a:srgbClr val="F5F5F5">
                  <a:alpha val="0"/>
                </a:srgbClr>
              </a:clrTo>
            </a:clrChange>
            <a:extLst>
              <a:ext uri="{BEBA8EAE-BF5A-486C-A8C5-ECC9F3942E4B}">
                <a14:imgProps xmlns:a14="http://schemas.microsoft.com/office/drawing/2010/main">
                  <a14:imgLayer r:embed="rId7">
                    <a14:imgEffect>
                      <a14:sharpenSoften amount="20000"/>
                    </a14:imgEffect>
                  </a14:imgLayer>
                </a14:imgProps>
              </a:ext>
            </a:extLst>
          </a:blip>
          <a:stretch>
            <a:fillRect/>
          </a:stretch>
        </p:blipFill>
        <p:spPr>
          <a:xfrm>
            <a:off x="5638800" y="598317"/>
            <a:ext cx="10040751" cy="3286584"/>
          </a:xfrm>
          <a:prstGeom prst="rect">
            <a:avLst/>
          </a:prstGeom>
        </p:spPr>
      </p:pic>
      <p:pic>
        <p:nvPicPr>
          <p:cNvPr id="12" name="תמונה 11">
            <a:extLst>
              <a:ext uri="{FF2B5EF4-FFF2-40B4-BE49-F238E27FC236}">
                <a16:creationId xmlns:a16="http://schemas.microsoft.com/office/drawing/2014/main" id="{8C17C6CF-802F-0134-CCC6-D2CB750F5134}"/>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20000"/>
                    </a14:imgEffect>
                  </a14:imgLayer>
                </a14:imgProps>
              </a:ext>
            </a:extLst>
          </a:blip>
          <a:stretch>
            <a:fillRect/>
          </a:stretch>
        </p:blipFill>
        <p:spPr>
          <a:xfrm>
            <a:off x="8737440" y="3884901"/>
            <a:ext cx="3843470" cy="560104"/>
          </a:xfrm>
          <a:prstGeom prst="rect">
            <a:avLst/>
          </a:prstGeom>
        </p:spPr>
      </p:pic>
      <p:pic>
        <p:nvPicPr>
          <p:cNvPr id="14" name="תמונה 13">
            <a:extLst>
              <a:ext uri="{FF2B5EF4-FFF2-40B4-BE49-F238E27FC236}">
                <a16:creationId xmlns:a16="http://schemas.microsoft.com/office/drawing/2014/main" id="{E5126949-806F-DF8B-E7A6-403E7ACE5128}"/>
              </a:ext>
            </a:extLst>
          </p:cNvPr>
          <p:cNvPicPr>
            <a:picLocks noChangeAspect="1"/>
          </p:cNvPicPr>
          <p:nvPr/>
        </p:nvPicPr>
        <p:blipFill>
          <a:blip r:embed="rId10">
            <a:clrChange>
              <a:clrFrom>
                <a:srgbClr val="F5F5F5"/>
              </a:clrFrom>
              <a:clrTo>
                <a:srgbClr val="F5F5F5">
                  <a:alpha val="0"/>
                </a:srgbClr>
              </a:clrTo>
            </a:clrChange>
            <a:extLst>
              <a:ext uri="{BEBA8EAE-BF5A-486C-A8C5-ECC9F3942E4B}">
                <a14:imgProps xmlns:a14="http://schemas.microsoft.com/office/drawing/2010/main">
                  <a14:imgLayer r:embed="rId11">
                    <a14:imgEffect>
                      <a14:sharpenSoften amount="30000"/>
                    </a14:imgEffect>
                  </a14:imgLayer>
                </a14:imgProps>
              </a:ext>
            </a:extLst>
          </a:blip>
          <a:stretch>
            <a:fillRect/>
          </a:stretch>
        </p:blipFill>
        <p:spPr>
          <a:xfrm>
            <a:off x="9982200" y="7429500"/>
            <a:ext cx="7973421" cy="1841658"/>
          </a:xfrm>
          <a:prstGeom prst="rect">
            <a:avLst/>
          </a:prstGeom>
        </p:spPr>
      </p:pic>
      <p:sp>
        <p:nvSpPr>
          <p:cNvPr id="15" name="חץ: למטה 14">
            <a:extLst>
              <a:ext uri="{FF2B5EF4-FFF2-40B4-BE49-F238E27FC236}">
                <a16:creationId xmlns:a16="http://schemas.microsoft.com/office/drawing/2014/main" id="{CA09BD9E-DAB2-5AFE-2679-0327F04BB4D9}"/>
              </a:ext>
            </a:extLst>
          </p:cNvPr>
          <p:cNvSpPr/>
          <p:nvPr/>
        </p:nvSpPr>
        <p:spPr>
          <a:xfrm rot="20277845">
            <a:off x="10744200" y="4991100"/>
            <a:ext cx="1836710" cy="1878296"/>
          </a:xfrm>
          <a:prstGeom prst="down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48095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6294779" y="1"/>
            <a:ext cx="5257800" cy="3874062"/>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6768183" y="1144906"/>
            <a:ext cx="4154160" cy="2585323"/>
          </a:xfrm>
          <a:prstGeom prst="rect">
            <a:avLst/>
          </a:prstGeom>
        </p:spPr>
        <p:txBody>
          <a:bodyPr lIns="0" tIns="0" rIns="0" bIns="0" rtlCol="0" anchor="t">
            <a:spAutoFit/>
          </a:bodyPr>
          <a:lstStyle/>
          <a:p>
            <a:pPr algn="ctr"/>
            <a:r>
              <a:rPr lang="en-US" sz="2400" b="0" i="0" u="none" strike="noStrike" dirty="0">
                <a:solidFill>
                  <a:srgbClr val="000000"/>
                </a:solidFill>
                <a:effectLst/>
                <a:latin typeface="Open Sauce" panose="020B0604020202020204" charset="0"/>
              </a:rPr>
              <a:t>We did again</a:t>
            </a:r>
            <a:endParaRPr lang="en-US" sz="2400" dirty="0">
              <a:solidFill>
                <a:srgbClr val="000000"/>
              </a:solidFill>
              <a:effectLst/>
              <a:latin typeface="Open Sauce" panose="020B0604020202020204" charset="0"/>
            </a:endParaRPr>
          </a:p>
          <a:p>
            <a:pPr algn="ctr"/>
            <a:r>
              <a:rPr lang="en-US" sz="2400" b="0" i="0" u="none" strike="noStrike" dirty="0">
                <a:solidFill>
                  <a:srgbClr val="000000"/>
                </a:solidFill>
                <a:effectLst/>
                <a:latin typeface="Open Sauce" panose="020B0604020202020204" charset="0"/>
              </a:rPr>
              <a:t>Eda and outliers treatment on the new data</a:t>
            </a:r>
            <a:endParaRPr lang="en-US" sz="2400" dirty="0">
              <a:solidFill>
                <a:srgbClr val="000000"/>
              </a:solidFill>
              <a:effectLst/>
              <a:latin typeface="Open Sauce" panose="020B0604020202020204" charset="0"/>
            </a:endParaRPr>
          </a:p>
          <a:p>
            <a:pPr algn="ctr"/>
            <a:r>
              <a:rPr lang="en-US" sz="2400" b="0" i="0" u="none" strike="noStrike" dirty="0">
                <a:solidFill>
                  <a:srgbClr val="000000"/>
                </a:solidFill>
                <a:effectLst/>
                <a:latin typeface="Open Sauce" panose="020B0604020202020204" charset="0"/>
              </a:rPr>
              <a:t>to make a cleanier data to work on</a:t>
            </a:r>
            <a:endParaRPr lang="en-US" sz="2400" dirty="0">
              <a:solidFill>
                <a:srgbClr val="000000"/>
              </a:solidFill>
              <a:effectLst/>
              <a:latin typeface="Open Sauce" panose="020B0604020202020204" charset="0"/>
            </a:endParaRPr>
          </a:p>
          <a:p>
            <a:pPr algn="ctr"/>
            <a:r>
              <a:rPr lang="en-US" sz="2400" b="0" i="0" u="none" strike="noStrike" dirty="0">
                <a:solidFill>
                  <a:srgbClr val="000000"/>
                </a:solidFill>
                <a:effectLst/>
                <a:latin typeface="Open Sauce" panose="020B0604020202020204" charset="0"/>
              </a:rPr>
              <a:t>with the machine learning modules.</a:t>
            </a:r>
            <a:endParaRPr lang="en-US" sz="2400" dirty="0">
              <a:solidFill>
                <a:srgbClr val="000000"/>
              </a:solidFill>
              <a:effectLst/>
              <a:latin typeface="Open Sauce" panose="020B0604020202020204" charset="0"/>
            </a:endParaRPr>
          </a:p>
        </p:txBody>
      </p:sp>
      <p:grpSp>
        <p:nvGrpSpPr>
          <p:cNvPr id="6" name="Group 6"/>
          <p:cNvGrpSpPr/>
          <p:nvPr/>
        </p:nvGrpSpPr>
        <p:grpSpPr>
          <a:xfrm>
            <a:off x="6280924" y="0"/>
            <a:ext cx="5257800" cy="1144905"/>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6937682" y="217521"/>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Eda And Data Handling</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807837" y="203570"/>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0" name="תמונה 9">
            <a:extLst>
              <a:ext uri="{FF2B5EF4-FFF2-40B4-BE49-F238E27FC236}">
                <a16:creationId xmlns:a16="http://schemas.microsoft.com/office/drawing/2014/main" id="{12C7F435-0CA6-762E-97FE-7F1396827C54}"/>
              </a:ext>
            </a:extLst>
          </p:cNvPr>
          <p:cNvPicPr>
            <a:picLocks noChangeAspect="1"/>
          </p:cNvPicPr>
          <p:nvPr/>
        </p:nvPicPr>
        <p:blipFill>
          <a:blip r:embed="rId6">
            <a:clrChange>
              <a:clrFrom>
                <a:srgbClr val="F5F5F5"/>
              </a:clrFrom>
              <a:clrTo>
                <a:srgbClr val="F5F5F5">
                  <a:alpha val="0"/>
                </a:srgbClr>
              </a:clrTo>
            </a:clrChange>
            <a:extLst>
              <a:ext uri="{BEBA8EAE-BF5A-486C-A8C5-ECC9F3942E4B}">
                <a14:imgProps xmlns:a14="http://schemas.microsoft.com/office/drawing/2010/main">
                  <a14:imgLayer r:embed="rId7">
                    <a14:imgEffect>
                      <a14:sharpenSoften amount="20000"/>
                    </a14:imgEffect>
                  </a14:imgLayer>
                </a14:imgProps>
              </a:ext>
            </a:extLst>
          </a:blip>
          <a:stretch>
            <a:fillRect/>
          </a:stretch>
        </p:blipFill>
        <p:spPr>
          <a:xfrm>
            <a:off x="346364" y="4087092"/>
            <a:ext cx="10040751" cy="3286584"/>
          </a:xfrm>
          <a:prstGeom prst="rect">
            <a:avLst/>
          </a:prstGeom>
        </p:spPr>
      </p:pic>
      <p:pic>
        <p:nvPicPr>
          <p:cNvPr id="12" name="תמונה 11">
            <a:extLst>
              <a:ext uri="{FF2B5EF4-FFF2-40B4-BE49-F238E27FC236}">
                <a16:creationId xmlns:a16="http://schemas.microsoft.com/office/drawing/2014/main" id="{8C17C6CF-802F-0134-CCC6-D2CB750F5134}"/>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20000"/>
                    </a14:imgEffect>
                  </a14:imgLayer>
                </a14:imgProps>
              </a:ext>
            </a:extLst>
          </a:blip>
          <a:stretch>
            <a:fillRect/>
          </a:stretch>
        </p:blipFill>
        <p:spPr>
          <a:xfrm>
            <a:off x="2963817" y="7384067"/>
            <a:ext cx="3843470" cy="560104"/>
          </a:xfrm>
          <a:prstGeom prst="rect">
            <a:avLst/>
          </a:prstGeom>
        </p:spPr>
      </p:pic>
      <p:pic>
        <p:nvPicPr>
          <p:cNvPr id="9" name="תמונה 8">
            <a:extLst>
              <a:ext uri="{FF2B5EF4-FFF2-40B4-BE49-F238E27FC236}">
                <a16:creationId xmlns:a16="http://schemas.microsoft.com/office/drawing/2014/main" id="{67197D63-1C75-F2EA-0FF9-0C23334F863B}"/>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10515600" y="6438900"/>
            <a:ext cx="7640116" cy="3639058"/>
          </a:xfrm>
          <a:prstGeom prst="rect">
            <a:avLst/>
          </a:prstGeom>
        </p:spPr>
      </p:pic>
    </p:spTree>
    <p:extLst>
      <p:ext uri="{BB962C8B-B14F-4D97-AF65-F5344CB8AC3E}">
        <p14:creationId xmlns:p14="http://schemas.microsoft.com/office/powerpoint/2010/main" val="187311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6515100" y="876301"/>
            <a:ext cx="5257800" cy="1146216"/>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grpSp>
        <p:nvGrpSpPr>
          <p:cNvPr id="6" name="Group 6"/>
          <p:cNvGrpSpPr/>
          <p:nvPr/>
        </p:nvGrpSpPr>
        <p:grpSpPr>
          <a:xfrm>
            <a:off x="6515100" y="841664"/>
            <a:ext cx="5257800" cy="1180853"/>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7171858" y="1059185"/>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Eda And Data Handling</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42013" y="1045234"/>
            <a:ext cx="307375" cy="396282"/>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1" name="תמונה 10">
            <a:extLst>
              <a:ext uri="{FF2B5EF4-FFF2-40B4-BE49-F238E27FC236}">
                <a16:creationId xmlns:a16="http://schemas.microsoft.com/office/drawing/2014/main" id="{1A7D1149-DC65-886E-6EB5-3F159A1151BB}"/>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rot="21205590">
            <a:off x="300951" y="877848"/>
            <a:ext cx="5555795" cy="3836450"/>
          </a:xfrm>
          <a:prstGeom prst="rect">
            <a:avLst/>
          </a:prstGeom>
        </p:spPr>
      </p:pic>
      <p:pic>
        <p:nvPicPr>
          <p:cNvPr id="14" name="תמונה 13">
            <a:extLst>
              <a:ext uri="{FF2B5EF4-FFF2-40B4-BE49-F238E27FC236}">
                <a16:creationId xmlns:a16="http://schemas.microsoft.com/office/drawing/2014/main" id="{2D04F36D-80DB-8AF5-07B8-A93BD7DCA5FB}"/>
              </a:ext>
            </a:extLst>
          </p:cNvPr>
          <p:cNvPicPr>
            <a:picLocks noChangeAspect="1"/>
          </p:cNvPicPr>
          <p:nvPr/>
        </p:nvPicPr>
        <p:blipFill>
          <a:blip r:embed="rId8">
            <a:clrChange>
              <a:clrFrom>
                <a:srgbClr val="F7F7F7"/>
              </a:clrFrom>
              <a:clrTo>
                <a:srgbClr val="F7F7F7">
                  <a:alpha val="0"/>
                </a:srgbClr>
              </a:clrTo>
            </a:clrChange>
            <a:extLst>
              <a:ext uri="{BEBA8EAE-BF5A-486C-A8C5-ECC9F3942E4B}">
                <a14:imgProps xmlns:a14="http://schemas.microsoft.com/office/drawing/2010/main">
                  <a14:imgLayer r:embed="rId9">
                    <a14:imgEffect>
                      <a14:sharpenSoften amount="30000"/>
                    </a14:imgEffect>
                  </a14:imgLayer>
                </a14:imgProps>
              </a:ext>
            </a:extLst>
          </a:blip>
          <a:stretch>
            <a:fillRect/>
          </a:stretch>
        </p:blipFill>
        <p:spPr>
          <a:xfrm>
            <a:off x="6803275" y="2796073"/>
            <a:ext cx="9939250" cy="2047786"/>
          </a:xfrm>
          <a:prstGeom prst="rect">
            <a:avLst/>
          </a:prstGeom>
        </p:spPr>
      </p:pic>
      <p:pic>
        <p:nvPicPr>
          <p:cNvPr id="16" name="תמונה 15">
            <a:extLst>
              <a:ext uri="{FF2B5EF4-FFF2-40B4-BE49-F238E27FC236}">
                <a16:creationId xmlns:a16="http://schemas.microsoft.com/office/drawing/2014/main" id="{DC638F7F-E645-338B-3477-99DA4BDF6F18}"/>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10661739" y="6546622"/>
            <a:ext cx="7640116" cy="3705742"/>
          </a:xfrm>
          <a:prstGeom prst="rect">
            <a:avLst/>
          </a:prstGeom>
        </p:spPr>
      </p:pic>
      <p:pic>
        <p:nvPicPr>
          <p:cNvPr id="18" name="תמונה 17">
            <a:extLst>
              <a:ext uri="{FF2B5EF4-FFF2-40B4-BE49-F238E27FC236}">
                <a16:creationId xmlns:a16="http://schemas.microsoft.com/office/drawing/2014/main" id="{A97922DC-D0D7-9904-0B30-CB07F0C0D580}"/>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10723" y="6640150"/>
            <a:ext cx="7659169" cy="3629532"/>
          </a:xfrm>
          <a:prstGeom prst="rect">
            <a:avLst/>
          </a:prstGeom>
        </p:spPr>
      </p:pic>
    </p:spTree>
    <p:extLst>
      <p:ext uri="{BB962C8B-B14F-4D97-AF65-F5344CB8AC3E}">
        <p14:creationId xmlns:p14="http://schemas.microsoft.com/office/powerpoint/2010/main" val="253206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6294779" y="1"/>
            <a:ext cx="5257800" cy="2324099"/>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6768183" y="1144906"/>
            <a:ext cx="4154160" cy="1107996"/>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Some of the visualization we get after</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cleaning the data</a:t>
            </a:r>
            <a:endParaRPr lang="en-US" sz="2400" dirty="0">
              <a:solidFill>
                <a:srgbClr val="000000"/>
              </a:solidFill>
              <a:effectLst/>
              <a:latin typeface="Open Sauce" panose="020B0604020202020204" charset="0"/>
            </a:endParaRPr>
          </a:p>
        </p:txBody>
      </p:sp>
      <p:grpSp>
        <p:nvGrpSpPr>
          <p:cNvPr id="6" name="Group 6"/>
          <p:cNvGrpSpPr/>
          <p:nvPr/>
        </p:nvGrpSpPr>
        <p:grpSpPr>
          <a:xfrm>
            <a:off x="6280924" y="1"/>
            <a:ext cx="5257800" cy="800100"/>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6937682" y="217521"/>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EDA</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807837" y="203570"/>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1" name="תמונה 10">
            <a:extLst>
              <a:ext uri="{FF2B5EF4-FFF2-40B4-BE49-F238E27FC236}">
                <a16:creationId xmlns:a16="http://schemas.microsoft.com/office/drawing/2014/main" id="{2DFAB869-7CE4-0FFB-00CB-4B6C0CE4D188}"/>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40000"/>
                    </a14:imgEffect>
                  </a14:imgLayer>
                </a14:imgProps>
              </a:ext>
            </a:extLst>
          </a:blip>
          <a:stretch>
            <a:fillRect/>
          </a:stretch>
        </p:blipFill>
        <p:spPr>
          <a:xfrm>
            <a:off x="5902484" y="6586402"/>
            <a:ext cx="5170517" cy="3486541"/>
          </a:xfrm>
          <a:prstGeom prst="rect">
            <a:avLst/>
          </a:prstGeom>
        </p:spPr>
      </p:pic>
      <p:pic>
        <p:nvPicPr>
          <p:cNvPr id="14" name="תמונה 13">
            <a:extLst>
              <a:ext uri="{FF2B5EF4-FFF2-40B4-BE49-F238E27FC236}">
                <a16:creationId xmlns:a16="http://schemas.microsoft.com/office/drawing/2014/main" id="{79039A15-6D8B-9D15-3CB1-069D644315D5}"/>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30000"/>
                    </a14:imgEffect>
                  </a14:imgLayer>
                </a14:imgProps>
              </a:ext>
            </a:extLst>
          </a:blip>
          <a:stretch>
            <a:fillRect/>
          </a:stretch>
        </p:blipFill>
        <p:spPr>
          <a:xfrm>
            <a:off x="5384701" y="2579161"/>
            <a:ext cx="6691817" cy="4040643"/>
          </a:xfrm>
          <a:prstGeom prst="rect">
            <a:avLst/>
          </a:prstGeom>
        </p:spPr>
      </p:pic>
      <p:pic>
        <p:nvPicPr>
          <p:cNvPr id="16" name="תמונה 15">
            <a:extLst>
              <a:ext uri="{FF2B5EF4-FFF2-40B4-BE49-F238E27FC236}">
                <a16:creationId xmlns:a16="http://schemas.microsoft.com/office/drawing/2014/main" id="{C2A74493-4EC5-94EE-6200-FE6EBA01388B}"/>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harpenSoften amount="40000"/>
                    </a14:imgEffect>
                  </a14:imgLayer>
                </a14:imgProps>
              </a:ext>
            </a:extLst>
          </a:blip>
          <a:stretch>
            <a:fillRect/>
          </a:stretch>
        </p:blipFill>
        <p:spPr>
          <a:xfrm>
            <a:off x="11792538" y="5753804"/>
            <a:ext cx="6340716" cy="4362878"/>
          </a:xfrm>
          <a:prstGeom prst="rect">
            <a:avLst/>
          </a:prstGeom>
        </p:spPr>
      </p:pic>
      <p:pic>
        <p:nvPicPr>
          <p:cNvPr id="18" name="תמונה 17">
            <a:extLst>
              <a:ext uri="{FF2B5EF4-FFF2-40B4-BE49-F238E27FC236}">
                <a16:creationId xmlns:a16="http://schemas.microsoft.com/office/drawing/2014/main" id="{E848AC37-131C-5957-A3EB-C4D23DAF866E}"/>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harpenSoften amount="40000"/>
                    </a14:imgEffect>
                  </a14:imgLayer>
                </a14:imgProps>
              </a:ext>
            </a:extLst>
          </a:blip>
          <a:stretch>
            <a:fillRect/>
          </a:stretch>
        </p:blipFill>
        <p:spPr>
          <a:xfrm>
            <a:off x="154746" y="6821009"/>
            <a:ext cx="5747738" cy="3371169"/>
          </a:xfrm>
          <a:prstGeom prst="rect">
            <a:avLst/>
          </a:prstGeom>
        </p:spPr>
      </p:pic>
    </p:spTree>
    <p:extLst>
      <p:ext uri="{BB962C8B-B14F-4D97-AF65-F5344CB8AC3E}">
        <p14:creationId xmlns:p14="http://schemas.microsoft.com/office/powerpoint/2010/main" val="1961748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6294779" y="1"/>
            <a:ext cx="5257800" cy="3009899"/>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6800437" y="880498"/>
            <a:ext cx="4154160" cy="1846659"/>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We decide that good property</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is a property that his owner </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doesn't lost more than 400 euro per month</a:t>
            </a:r>
            <a:endParaRPr lang="en-US" sz="2400" dirty="0">
              <a:solidFill>
                <a:srgbClr val="000000"/>
              </a:solidFill>
              <a:effectLst/>
              <a:latin typeface="Open Sauce" panose="020B0604020202020204" charset="0"/>
            </a:endParaRPr>
          </a:p>
        </p:txBody>
      </p:sp>
      <p:grpSp>
        <p:nvGrpSpPr>
          <p:cNvPr id="6" name="Group 6"/>
          <p:cNvGrpSpPr/>
          <p:nvPr/>
        </p:nvGrpSpPr>
        <p:grpSpPr>
          <a:xfrm>
            <a:off x="6280924" y="1"/>
            <a:ext cx="5257800" cy="800100"/>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6937682" y="217521"/>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Good Property</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807837" y="203570"/>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9" name="תמונה 8">
            <a:extLst>
              <a:ext uri="{FF2B5EF4-FFF2-40B4-BE49-F238E27FC236}">
                <a16:creationId xmlns:a16="http://schemas.microsoft.com/office/drawing/2014/main" id="{89A7E5E4-A13B-E0D5-965C-4A40F93948A5}"/>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912335" y="3503276"/>
            <a:ext cx="5257800" cy="6783724"/>
          </a:xfrm>
          <a:prstGeom prst="rect">
            <a:avLst/>
          </a:prstGeom>
        </p:spPr>
      </p:pic>
      <p:pic>
        <p:nvPicPr>
          <p:cNvPr id="12" name="תמונה 11">
            <a:extLst>
              <a:ext uri="{FF2B5EF4-FFF2-40B4-BE49-F238E27FC236}">
                <a16:creationId xmlns:a16="http://schemas.microsoft.com/office/drawing/2014/main" id="{274EB59B-7981-EDB0-3F07-90E7A29A0044}"/>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30000"/>
                    </a14:imgEffect>
                  </a14:imgLayer>
                </a14:imgProps>
              </a:ext>
            </a:extLst>
          </a:blip>
          <a:stretch>
            <a:fillRect/>
          </a:stretch>
        </p:blipFill>
        <p:spPr>
          <a:xfrm>
            <a:off x="289706" y="1546091"/>
            <a:ext cx="5752244" cy="1218123"/>
          </a:xfrm>
          <a:prstGeom prst="rect">
            <a:avLst/>
          </a:prstGeom>
        </p:spPr>
      </p:pic>
      <p:grpSp>
        <p:nvGrpSpPr>
          <p:cNvPr id="13" name="Group 3">
            <a:extLst>
              <a:ext uri="{FF2B5EF4-FFF2-40B4-BE49-F238E27FC236}">
                <a16:creationId xmlns:a16="http://schemas.microsoft.com/office/drawing/2014/main" id="{A58D7094-CDFD-2F5F-4165-88CA2962F7EC}"/>
              </a:ext>
            </a:extLst>
          </p:cNvPr>
          <p:cNvGrpSpPr/>
          <p:nvPr/>
        </p:nvGrpSpPr>
        <p:grpSpPr>
          <a:xfrm>
            <a:off x="12370774" y="8115300"/>
            <a:ext cx="3962400" cy="900890"/>
            <a:chOff x="0" y="0"/>
            <a:chExt cx="2398947" cy="2401550"/>
          </a:xfrm>
        </p:grpSpPr>
        <p:sp>
          <p:nvSpPr>
            <p:cNvPr id="15" name="Freeform 4">
              <a:extLst>
                <a:ext uri="{FF2B5EF4-FFF2-40B4-BE49-F238E27FC236}">
                  <a16:creationId xmlns:a16="http://schemas.microsoft.com/office/drawing/2014/main" id="{4B141B00-5D07-4202-3F03-5F3133FABCAC}"/>
                </a:ext>
              </a:extLst>
            </p:cNvPr>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alpha val="77000"/>
              </a:srgbClr>
            </a:solidFill>
          </p:spPr>
        </p:sp>
      </p:grpSp>
      <p:sp>
        <p:nvSpPr>
          <p:cNvPr id="17" name="TextBox 5">
            <a:extLst>
              <a:ext uri="{FF2B5EF4-FFF2-40B4-BE49-F238E27FC236}">
                <a16:creationId xmlns:a16="http://schemas.microsoft.com/office/drawing/2014/main" id="{503D966B-681F-65AE-35D2-41142CDF2C44}"/>
              </a:ext>
            </a:extLst>
          </p:cNvPr>
          <p:cNvSpPr txBox="1"/>
          <p:nvPr/>
        </p:nvSpPr>
        <p:spPr>
          <a:xfrm>
            <a:off x="12496800" y="8115300"/>
            <a:ext cx="4154160" cy="738664"/>
          </a:xfrm>
          <a:prstGeom prst="rect">
            <a:avLst/>
          </a:prstGeom>
        </p:spPr>
        <p:txBody>
          <a:bodyPr lIns="0" tIns="0" rIns="0" bIns="0" rtlCol="0" anchor="t">
            <a:spAutoFit/>
          </a:bodyPr>
          <a:lstStyle/>
          <a:p>
            <a:r>
              <a:rPr lang="en-US" sz="2400" b="1" dirty="0">
                <a:solidFill>
                  <a:srgbClr val="000000"/>
                </a:solidFill>
                <a:latin typeface="Open Sauce" panose="020B0604020202020204" charset="0"/>
              </a:rPr>
              <a:t>‘0’ = Not good property</a:t>
            </a:r>
          </a:p>
          <a:p>
            <a:r>
              <a:rPr lang="en-US" sz="2400" b="1" dirty="0">
                <a:solidFill>
                  <a:srgbClr val="000000"/>
                </a:solidFill>
                <a:effectLst/>
                <a:latin typeface="Open Sauce" panose="020B0604020202020204" charset="0"/>
              </a:rPr>
              <a:t>‘1’ = Good Property</a:t>
            </a:r>
          </a:p>
        </p:txBody>
      </p:sp>
      <p:sp>
        <p:nvSpPr>
          <p:cNvPr id="19" name="TextBox 8">
            <a:extLst>
              <a:ext uri="{FF2B5EF4-FFF2-40B4-BE49-F238E27FC236}">
                <a16:creationId xmlns:a16="http://schemas.microsoft.com/office/drawing/2014/main" id="{AD8298EE-0140-0EB7-EEB0-D0828B93DF5C}"/>
              </a:ext>
            </a:extLst>
          </p:cNvPr>
          <p:cNvSpPr txBox="1"/>
          <p:nvPr/>
        </p:nvSpPr>
        <p:spPr>
          <a:xfrm>
            <a:off x="1406271" y="5958921"/>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Good Property</a:t>
            </a:r>
          </a:p>
        </p:txBody>
      </p:sp>
    </p:spTree>
    <p:extLst>
      <p:ext uri="{BB962C8B-B14F-4D97-AF65-F5344CB8AC3E}">
        <p14:creationId xmlns:p14="http://schemas.microsoft.com/office/powerpoint/2010/main" val="3020524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440776"/>
            <a:ext cx="12992100" cy="1251048"/>
          </a:xfrm>
          <a:prstGeom prst="rect">
            <a:avLst/>
          </a:prstGeom>
        </p:spPr>
        <p:txBody>
          <a:bodyPr wrap="square" lIns="0" tIns="0" rIns="0" bIns="0" rtlCol="0" anchor="t">
            <a:spAutoFit/>
          </a:bodyPr>
          <a:lstStyle/>
          <a:p>
            <a:pPr>
              <a:lnSpc>
                <a:spcPts val="10800"/>
              </a:lnSpc>
            </a:pPr>
            <a:r>
              <a:rPr lang="en-US" sz="7200" dirty="0">
                <a:solidFill>
                  <a:srgbClr val="000000"/>
                </a:solidFill>
                <a:latin typeface="Open Sauce Bold"/>
              </a:rPr>
              <a:t>Step 5 Interpreting Data</a:t>
            </a:r>
          </a:p>
        </p:txBody>
      </p:sp>
      <p:grpSp>
        <p:nvGrpSpPr>
          <p:cNvPr id="3" name="Group 3"/>
          <p:cNvGrpSpPr/>
          <p:nvPr/>
        </p:nvGrpSpPr>
        <p:grpSpPr>
          <a:xfrm>
            <a:off x="5715000" y="3154670"/>
            <a:ext cx="5137924" cy="4468892"/>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6188404" y="4299575"/>
            <a:ext cx="4154160" cy="3323987"/>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in the last step</a:t>
            </a:r>
          </a:p>
          <a:p>
            <a:pPr algn="ctr"/>
            <a:r>
              <a:rPr lang="en-US" sz="2400" i="0" u="none" strike="noStrike" dirty="0">
                <a:solidFill>
                  <a:srgbClr val="000000"/>
                </a:solidFill>
                <a:effectLst/>
                <a:latin typeface="Open Sauce" panose="020B0604020202020204" charset="0"/>
              </a:rPr>
              <a:t>Everything we've learned so far from the machine learning we've done on rental properties</a:t>
            </a:r>
          </a:p>
          <a:p>
            <a:pPr algn="ctr"/>
            <a:r>
              <a:rPr lang="en-US" sz="2400" i="0" u="none" strike="noStrike" dirty="0">
                <a:solidFill>
                  <a:srgbClr val="000000"/>
                </a:solidFill>
                <a:effectLst/>
                <a:latin typeface="Open Sauce" panose="020B0604020202020204" charset="0"/>
              </a:rPr>
              <a:t>We operated on properties to buy, and finally presented the data, results and conclusions</a:t>
            </a:r>
            <a:endParaRPr lang="en-US" sz="2400" dirty="0">
              <a:solidFill>
                <a:srgbClr val="000000"/>
              </a:solidFill>
              <a:effectLst/>
              <a:latin typeface="Open Sauce" panose="020B0604020202020204" charset="0"/>
            </a:endParaRPr>
          </a:p>
        </p:txBody>
      </p:sp>
      <p:grpSp>
        <p:nvGrpSpPr>
          <p:cNvPr id="6" name="Group 6"/>
          <p:cNvGrpSpPr/>
          <p:nvPr/>
        </p:nvGrpSpPr>
        <p:grpSpPr>
          <a:xfrm>
            <a:off x="5715000" y="3154670"/>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txBody>
            <a:bodyPr/>
            <a:lstStyle/>
            <a:p>
              <a:endParaRPr lang="he-IL" dirty="0"/>
            </a:p>
          </p:txBody>
        </p:sp>
      </p:grpSp>
      <p:sp>
        <p:nvSpPr>
          <p:cNvPr id="8" name="TextBox 8"/>
          <p:cNvSpPr txBox="1"/>
          <p:nvPr/>
        </p:nvSpPr>
        <p:spPr>
          <a:xfrm>
            <a:off x="6357903" y="3372190"/>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Buy Machine Learning</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28058" y="3358239"/>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66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381000" y="266700"/>
            <a:ext cx="5137924" cy="4468892"/>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854404" y="1411605"/>
            <a:ext cx="4154160" cy="3323987"/>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Supervised Learning :</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Again , we did a machine learning, But now on the buy data frame , and the target column to predict and learning the machine on is the 'good prop' column.</a:t>
            </a:r>
            <a:endParaRPr lang="en-US" sz="2400" dirty="0">
              <a:solidFill>
                <a:srgbClr val="000000"/>
              </a:solidFill>
              <a:effectLst/>
              <a:latin typeface="Open Sauce" panose="020B0604020202020204" charset="0"/>
            </a:endParaRPr>
          </a:p>
          <a:p>
            <a:pPr algn="ctr"/>
            <a:endParaRPr lang="en-US" sz="2400" dirty="0">
              <a:solidFill>
                <a:srgbClr val="000000"/>
              </a:solidFill>
              <a:effectLst/>
              <a:latin typeface="Open Sauce" panose="020B0604020202020204" charset="0"/>
            </a:endParaRPr>
          </a:p>
        </p:txBody>
      </p:sp>
      <p:grpSp>
        <p:nvGrpSpPr>
          <p:cNvPr id="6" name="Group 6"/>
          <p:cNvGrpSpPr/>
          <p:nvPr/>
        </p:nvGrpSpPr>
        <p:grpSpPr>
          <a:xfrm>
            <a:off x="381000" y="266700"/>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1023903" y="484220"/>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Supervised Learning</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894058" y="470269"/>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0" name="תמונה 9">
            <a:extLst>
              <a:ext uri="{FF2B5EF4-FFF2-40B4-BE49-F238E27FC236}">
                <a16:creationId xmlns:a16="http://schemas.microsoft.com/office/drawing/2014/main" id="{8ECFBD03-7017-E6B8-3089-20D17DE07C28}"/>
              </a:ext>
            </a:extLst>
          </p:cNvPr>
          <p:cNvPicPr>
            <a:picLocks noChangeAspect="1"/>
          </p:cNvPicPr>
          <p:nvPr/>
        </p:nvPicPr>
        <p:blipFill>
          <a:blip r:embed="rId6">
            <a:clrChange>
              <a:clrFrom>
                <a:srgbClr val="F7F7F7"/>
              </a:clrFrom>
              <a:clrTo>
                <a:srgbClr val="F7F7F7">
                  <a:alpha val="0"/>
                </a:srgbClr>
              </a:clrTo>
            </a:clrChange>
            <a:extLst>
              <a:ext uri="{BEBA8EAE-BF5A-486C-A8C5-ECC9F3942E4B}">
                <a14:imgProps xmlns:a14="http://schemas.microsoft.com/office/drawing/2010/main">
                  <a14:imgLayer r:embed="rId7">
                    <a14:imgEffect>
                      <a14:sharpenSoften amount="20000"/>
                    </a14:imgEffect>
                  </a14:imgLayer>
                </a14:imgProps>
              </a:ext>
            </a:extLst>
          </a:blip>
          <a:stretch>
            <a:fillRect/>
          </a:stretch>
        </p:blipFill>
        <p:spPr>
          <a:xfrm>
            <a:off x="4894058" y="6682140"/>
            <a:ext cx="12673228" cy="3124200"/>
          </a:xfrm>
          <a:prstGeom prst="rect">
            <a:avLst/>
          </a:prstGeom>
        </p:spPr>
      </p:pic>
      <p:pic>
        <p:nvPicPr>
          <p:cNvPr id="12" name="תמונה 11">
            <a:extLst>
              <a:ext uri="{FF2B5EF4-FFF2-40B4-BE49-F238E27FC236}">
                <a16:creationId xmlns:a16="http://schemas.microsoft.com/office/drawing/2014/main" id="{19679C40-B678-76DC-7E26-9A835231B21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096000" y="924382"/>
            <a:ext cx="4394495" cy="1115844"/>
          </a:xfrm>
          <a:prstGeom prst="rect">
            <a:avLst/>
          </a:prstGeom>
        </p:spPr>
      </p:pic>
      <p:pic>
        <p:nvPicPr>
          <p:cNvPr id="14" name="תמונה 13">
            <a:extLst>
              <a:ext uri="{FF2B5EF4-FFF2-40B4-BE49-F238E27FC236}">
                <a16:creationId xmlns:a16="http://schemas.microsoft.com/office/drawing/2014/main" id="{6ED5BA52-7944-84C5-2D30-62F0B565D26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016119" y="2101146"/>
            <a:ext cx="7106642" cy="2432754"/>
          </a:xfrm>
          <a:prstGeom prst="rect">
            <a:avLst/>
          </a:prstGeom>
        </p:spPr>
      </p:pic>
      <p:pic>
        <p:nvPicPr>
          <p:cNvPr id="16" name="תמונה 15">
            <a:extLst>
              <a:ext uri="{FF2B5EF4-FFF2-40B4-BE49-F238E27FC236}">
                <a16:creationId xmlns:a16="http://schemas.microsoft.com/office/drawing/2014/main" id="{E5E5DEA5-2F21-6D68-B8B9-5A4BAECFCB1E}"/>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harpenSoften amount="30000"/>
                    </a14:imgEffect>
                  </a14:imgLayer>
                </a14:imgProps>
              </a:ext>
            </a:extLst>
          </a:blip>
          <a:stretch>
            <a:fillRect/>
          </a:stretch>
        </p:blipFill>
        <p:spPr>
          <a:xfrm>
            <a:off x="228600" y="6405575"/>
            <a:ext cx="3657600" cy="3690651"/>
          </a:xfrm>
          <a:prstGeom prst="rect">
            <a:avLst/>
          </a:prstGeom>
        </p:spPr>
      </p:pic>
    </p:spTree>
    <p:extLst>
      <p:ext uri="{BB962C8B-B14F-4D97-AF65-F5344CB8AC3E}">
        <p14:creationId xmlns:p14="http://schemas.microsoft.com/office/powerpoint/2010/main" val="877274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5943600" y="190500"/>
            <a:ext cx="5137924" cy="1981200"/>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6417004" y="1335405"/>
            <a:ext cx="4154160" cy="738664"/>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The accuracy results Visualizations for illustration</a:t>
            </a:r>
            <a:endParaRPr lang="en-US" sz="2400" dirty="0">
              <a:solidFill>
                <a:srgbClr val="000000"/>
              </a:solidFill>
              <a:effectLst/>
              <a:latin typeface="Open Sauce" panose="020B0604020202020204" charset="0"/>
            </a:endParaRPr>
          </a:p>
        </p:txBody>
      </p:sp>
      <p:grpSp>
        <p:nvGrpSpPr>
          <p:cNvPr id="6" name="Group 6"/>
          <p:cNvGrpSpPr/>
          <p:nvPr/>
        </p:nvGrpSpPr>
        <p:grpSpPr>
          <a:xfrm>
            <a:off x="5943600" y="190500"/>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6586503" y="408020"/>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Result</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456658" y="394069"/>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9" name="תמונה 8">
            <a:extLst>
              <a:ext uri="{FF2B5EF4-FFF2-40B4-BE49-F238E27FC236}">
                <a16:creationId xmlns:a16="http://schemas.microsoft.com/office/drawing/2014/main" id="{E658BC27-851A-9C3D-C639-00947A4F382B}"/>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40000"/>
                    </a14:imgEffect>
                  </a14:imgLayer>
                </a14:imgProps>
              </a:ext>
            </a:extLst>
          </a:blip>
          <a:stretch>
            <a:fillRect/>
          </a:stretch>
        </p:blipFill>
        <p:spPr>
          <a:xfrm>
            <a:off x="2057242" y="6823702"/>
            <a:ext cx="4029637" cy="3277057"/>
          </a:xfrm>
          <a:prstGeom prst="rect">
            <a:avLst/>
          </a:prstGeom>
        </p:spPr>
      </p:pic>
      <p:grpSp>
        <p:nvGrpSpPr>
          <p:cNvPr id="26" name="Group 6">
            <a:extLst>
              <a:ext uri="{FF2B5EF4-FFF2-40B4-BE49-F238E27FC236}">
                <a16:creationId xmlns:a16="http://schemas.microsoft.com/office/drawing/2014/main" id="{30BF5BD3-7FB2-4A96-C327-8B07AB20331D}"/>
              </a:ext>
            </a:extLst>
          </p:cNvPr>
          <p:cNvGrpSpPr/>
          <p:nvPr/>
        </p:nvGrpSpPr>
        <p:grpSpPr>
          <a:xfrm>
            <a:off x="2730196" y="5935060"/>
            <a:ext cx="2514600" cy="794532"/>
            <a:chOff x="0" y="0"/>
            <a:chExt cx="4270546" cy="660400"/>
          </a:xfrm>
        </p:grpSpPr>
        <p:sp>
          <p:nvSpPr>
            <p:cNvPr id="27" name="Freeform 7">
              <a:extLst>
                <a:ext uri="{FF2B5EF4-FFF2-40B4-BE49-F238E27FC236}">
                  <a16:creationId xmlns:a16="http://schemas.microsoft.com/office/drawing/2014/main" id="{2DA24262-2461-3565-B7BA-41C0FC9C489C}"/>
                </a:ext>
              </a:extLst>
            </p:cNvPr>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28" name="TextBox 8">
            <a:extLst>
              <a:ext uri="{FF2B5EF4-FFF2-40B4-BE49-F238E27FC236}">
                <a16:creationId xmlns:a16="http://schemas.microsoft.com/office/drawing/2014/main" id="{CAD6A2D5-A2EF-89DD-B4AE-B01C9FA5911C}"/>
              </a:ext>
            </a:extLst>
          </p:cNvPr>
          <p:cNvSpPr txBox="1"/>
          <p:nvPr/>
        </p:nvSpPr>
        <p:spPr>
          <a:xfrm>
            <a:off x="2285842" y="6109329"/>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Decision Tree</a:t>
            </a:r>
          </a:p>
        </p:txBody>
      </p:sp>
      <p:pic>
        <p:nvPicPr>
          <p:cNvPr id="31" name="תמונה 30">
            <a:extLst>
              <a:ext uri="{FF2B5EF4-FFF2-40B4-BE49-F238E27FC236}">
                <a16:creationId xmlns:a16="http://schemas.microsoft.com/office/drawing/2014/main" id="{93C5D372-E9A7-7894-C8A0-D6519783C347}"/>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40000"/>
                    </a14:imgEffect>
                  </a14:imgLayer>
                </a14:imgProps>
              </a:ext>
            </a:extLst>
          </a:blip>
          <a:stretch>
            <a:fillRect/>
          </a:stretch>
        </p:blipFill>
        <p:spPr>
          <a:xfrm>
            <a:off x="12623886" y="6591163"/>
            <a:ext cx="4495800" cy="3685446"/>
          </a:xfrm>
          <a:prstGeom prst="rect">
            <a:avLst/>
          </a:prstGeom>
        </p:spPr>
      </p:pic>
      <p:grpSp>
        <p:nvGrpSpPr>
          <p:cNvPr id="34" name="Group 6">
            <a:extLst>
              <a:ext uri="{FF2B5EF4-FFF2-40B4-BE49-F238E27FC236}">
                <a16:creationId xmlns:a16="http://schemas.microsoft.com/office/drawing/2014/main" id="{33581D99-5558-5F90-3CE8-9689EE98ECB4}"/>
              </a:ext>
            </a:extLst>
          </p:cNvPr>
          <p:cNvGrpSpPr/>
          <p:nvPr/>
        </p:nvGrpSpPr>
        <p:grpSpPr>
          <a:xfrm>
            <a:off x="12900388" y="5686546"/>
            <a:ext cx="3838298" cy="794532"/>
            <a:chOff x="0" y="0"/>
            <a:chExt cx="4270546" cy="660400"/>
          </a:xfrm>
        </p:grpSpPr>
        <p:sp>
          <p:nvSpPr>
            <p:cNvPr id="35" name="Freeform 7">
              <a:extLst>
                <a:ext uri="{FF2B5EF4-FFF2-40B4-BE49-F238E27FC236}">
                  <a16:creationId xmlns:a16="http://schemas.microsoft.com/office/drawing/2014/main" id="{6C7F8531-38BE-E063-E03A-7546B55331FC}"/>
                </a:ext>
              </a:extLst>
            </p:cNvPr>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36" name="TextBox 8">
            <a:extLst>
              <a:ext uri="{FF2B5EF4-FFF2-40B4-BE49-F238E27FC236}">
                <a16:creationId xmlns:a16="http://schemas.microsoft.com/office/drawing/2014/main" id="{B88AF476-AEDB-8BEB-BA96-8DCCFAED3CE4}"/>
              </a:ext>
            </a:extLst>
          </p:cNvPr>
          <p:cNvSpPr txBox="1"/>
          <p:nvPr/>
        </p:nvSpPr>
        <p:spPr>
          <a:xfrm>
            <a:off x="13043205" y="5740041"/>
            <a:ext cx="3552664" cy="741037"/>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Linear Regression Accuracy</a:t>
            </a:r>
          </a:p>
        </p:txBody>
      </p:sp>
    </p:spTree>
    <p:extLst>
      <p:ext uri="{BB962C8B-B14F-4D97-AF65-F5344CB8AC3E}">
        <p14:creationId xmlns:p14="http://schemas.microsoft.com/office/powerpoint/2010/main" val="4054871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5" name="TextBox 5"/>
          <p:cNvSpPr txBox="1"/>
          <p:nvPr/>
        </p:nvSpPr>
        <p:spPr>
          <a:xfrm>
            <a:off x="6417004" y="1335405"/>
            <a:ext cx="4154160" cy="369332"/>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 </a:t>
            </a:r>
            <a:endParaRPr lang="en-US" sz="2400" dirty="0">
              <a:solidFill>
                <a:srgbClr val="000000"/>
              </a:solidFill>
              <a:effectLst/>
              <a:latin typeface="Open Sauce" panose="020B0604020202020204" charset="0"/>
            </a:endParaRPr>
          </a:p>
        </p:txBody>
      </p:sp>
      <p:grpSp>
        <p:nvGrpSpPr>
          <p:cNvPr id="6" name="Group 6"/>
          <p:cNvGrpSpPr/>
          <p:nvPr/>
        </p:nvGrpSpPr>
        <p:grpSpPr>
          <a:xfrm>
            <a:off x="5943600" y="190500"/>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6586503" y="408020"/>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Model Comparison</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456658" y="394069"/>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0" name="תמונה 9">
            <a:extLst>
              <a:ext uri="{FF2B5EF4-FFF2-40B4-BE49-F238E27FC236}">
                <a16:creationId xmlns:a16="http://schemas.microsoft.com/office/drawing/2014/main" id="{962ADB34-B687-6939-C5CC-5270B18B41E6}"/>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40000"/>
                    </a14:imgEffect>
                  </a14:imgLayer>
                </a14:imgProps>
              </a:ext>
            </a:extLst>
          </a:blip>
          <a:stretch>
            <a:fillRect/>
          </a:stretch>
        </p:blipFill>
        <p:spPr>
          <a:xfrm>
            <a:off x="237544" y="5410689"/>
            <a:ext cx="7153856" cy="4703129"/>
          </a:xfrm>
          <a:prstGeom prst="rect">
            <a:avLst/>
          </a:prstGeom>
        </p:spPr>
      </p:pic>
      <p:pic>
        <p:nvPicPr>
          <p:cNvPr id="12" name="תמונה 11">
            <a:extLst>
              <a:ext uri="{FF2B5EF4-FFF2-40B4-BE49-F238E27FC236}">
                <a16:creationId xmlns:a16="http://schemas.microsoft.com/office/drawing/2014/main" id="{112D59D5-07EA-DCC0-9539-0042B3878FC8}"/>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30000"/>
                    </a14:imgEffect>
                  </a14:imgLayer>
                </a14:imgProps>
              </a:ext>
            </a:extLst>
          </a:blip>
          <a:stretch>
            <a:fillRect/>
          </a:stretch>
        </p:blipFill>
        <p:spPr>
          <a:xfrm>
            <a:off x="10139167" y="5653055"/>
            <a:ext cx="7227863" cy="4218396"/>
          </a:xfrm>
          <a:prstGeom prst="rect">
            <a:avLst/>
          </a:prstGeom>
        </p:spPr>
      </p:pic>
      <p:pic>
        <p:nvPicPr>
          <p:cNvPr id="14" name="תמונה 13">
            <a:extLst>
              <a:ext uri="{FF2B5EF4-FFF2-40B4-BE49-F238E27FC236}">
                <a16:creationId xmlns:a16="http://schemas.microsoft.com/office/drawing/2014/main" id="{8D4F3B14-809F-DC5A-8883-D493F648A323}"/>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harpenSoften amount="20000"/>
                    </a14:imgEffect>
                  </a14:imgLayer>
                </a14:imgProps>
              </a:ext>
            </a:extLst>
          </a:blip>
          <a:stretch>
            <a:fillRect/>
          </a:stretch>
        </p:blipFill>
        <p:spPr>
          <a:xfrm>
            <a:off x="4796806" y="1183237"/>
            <a:ext cx="8694388" cy="3862565"/>
          </a:xfrm>
          <a:prstGeom prst="rect">
            <a:avLst/>
          </a:prstGeom>
        </p:spPr>
      </p:pic>
    </p:spTree>
    <p:extLst>
      <p:ext uri="{BB962C8B-B14F-4D97-AF65-F5344CB8AC3E}">
        <p14:creationId xmlns:p14="http://schemas.microsoft.com/office/powerpoint/2010/main" val="437814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5" name="TextBox 5"/>
          <p:cNvSpPr txBox="1"/>
          <p:nvPr/>
        </p:nvSpPr>
        <p:spPr>
          <a:xfrm>
            <a:off x="6417004" y="1335405"/>
            <a:ext cx="4154160" cy="369332"/>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 </a:t>
            </a:r>
            <a:endParaRPr lang="en-US" sz="2400" dirty="0">
              <a:solidFill>
                <a:srgbClr val="000000"/>
              </a:solidFill>
              <a:effectLst/>
              <a:latin typeface="Open Sauce" panose="020B0604020202020204" charset="0"/>
            </a:endParaRPr>
          </a:p>
        </p:txBody>
      </p:sp>
      <p:grpSp>
        <p:nvGrpSpPr>
          <p:cNvPr id="6" name="Group 6"/>
          <p:cNvGrpSpPr/>
          <p:nvPr/>
        </p:nvGrpSpPr>
        <p:grpSpPr>
          <a:xfrm>
            <a:off x="6194038" y="540873"/>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7018500" y="756956"/>
            <a:ext cx="3552664" cy="384721"/>
          </a:xfrm>
          <a:prstGeom prst="rect">
            <a:avLst/>
          </a:prstGeom>
        </p:spPr>
        <p:txBody>
          <a:bodyPr lIns="0" tIns="0" rIns="0" bIns="0" rtlCol="0" anchor="t">
            <a:spAutoFit/>
          </a:bodyPr>
          <a:lstStyle/>
          <a:p>
            <a:pPr algn="ctr">
              <a:lnSpc>
                <a:spcPts val="2989"/>
              </a:lnSpc>
            </a:pPr>
            <a:r>
              <a:rPr lang="en-US" sz="2800" dirty="0">
                <a:solidFill>
                  <a:srgbClr val="FFFFFF"/>
                </a:solidFill>
                <a:latin typeface="Open Sauce Bold"/>
              </a:rPr>
              <a:t>Roc Curve Result</a:t>
            </a:r>
          </a:p>
        </p:txBody>
      </p:sp>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242D64C2-3B33-D3A3-0690-CC8641F4B4A9}"/>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286000" y="1943100"/>
            <a:ext cx="13316186" cy="8343900"/>
          </a:xfrm>
          <a:prstGeom prst="rect">
            <a:avLst/>
          </a:prstGeom>
        </p:spPr>
      </p:pic>
    </p:spTree>
    <p:extLst>
      <p:ext uri="{BB962C8B-B14F-4D97-AF65-F5344CB8AC3E}">
        <p14:creationId xmlns:p14="http://schemas.microsoft.com/office/powerpoint/2010/main" val="296912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45000" b="-6000"/>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1336" b="9999"/>
          <a:stretch>
            <a:fillRect/>
          </a:stretch>
        </p:blipFill>
        <p:spPr>
          <a:xfrm>
            <a:off x="0" y="5143500"/>
            <a:ext cx="18288000" cy="5143499"/>
          </a:xfrm>
          <a:prstGeom prst="rect">
            <a:avLst/>
          </a:prstGeom>
        </p:spPr>
      </p:pic>
      <p:sp>
        <p:nvSpPr>
          <p:cNvPr id="3" name="TextBox 3"/>
          <p:cNvSpPr txBox="1"/>
          <p:nvPr/>
        </p:nvSpPr>
        <p:spPr>
          <a:xfrm>
            <a:off x="5001485" y="279177"/>
            <a:ext cx="8915400" cy="1581138"/>
          </a:xfrm>
          <a:prstGeom prst="rect">
            <a:avLst/>
          </a:prstGeom>
        </p:spPr>
        <p:txBody>
          <a:bodyPr wrap="square" lIns="0" tIns="0" rIns="0" bIns="0" rtlCol="0" anchor="t">
            <a:spAutoFit/>
          </a:bodyPr>
          <a:lstStyle/>
          <a:p>
            <a:pPr marL="0" lvl="0" indent="0">
              <a:lnSpc>
                <a:spcPts val="14584"/>
              </a:lnSpc>
            </a:pPr>
            <a:r>
              <a:rPr lang="en-US" sz="6000" dirty="0">
                <a:solidFill>
                  <a:srgbClr val="191919"/>
                </a:solidFill>
                <a:latin typeface="Open Sauce Bold"/>
              </a:rPr>
              <a:t>Research Question</a:t>
            </a:r>
          </a:p>
        </p:txBody>
      </p:sp>
      <p:grpSp>
        <p:nvGrpSpPr>
          <p:cNvPr id="4" name="Group 4"/>
          <p:cNvGrpSpPr/>
          <p:nvPr/>
        </p:nvGrpSpPr>
        <p:grpSpPr>
          <a:xfrm>
            <a:off x="5001485" y="2476498"/>
            <a:ext cx="7620000" cy="1574808"/>
            <a:chOff x="-54704" y="948913"/>
            <a:chExt cx="5704271" cy="1308951"/>
          </a:xfrm>
        </p:grpSpPr>
        <p:sp>
          <p:nvSpPr>
            <p:cNvPr id="5" name="Freeform 5"/>
            <p:cNvSpPr/>
            <p:nvPr/>
          </p:nvSpPr>
          <p:spPr>
            <a:xfrm>
              <a:off x="-54704" y="948913"/>
              <a:ext cx="5704271" cy="1308951"/>
            </a:xfrm>
            <a:custGeom>
              <a:avLst/>
              <a:gdLst/>
              <a:ahLst/>
              <a:cxnLst/>
              <a:rect l="l" t="t" r="r" b="b"/>
              <a:pathLst>
                <a:path w="5704271" h="1308951">
                  <a:moveTo>
                    <a:pt x="5579811" y="1308951"/>
                  </a:moveTo>
                  <a:lnTo>
                    <a:pt x="124460" y="1308951"/>
                  </a:lnTo>
                  <a:cubicBezTo>
                    <a:pt x="55880" y="1308951"/>
                    <a:pt x="0" y="1253071"/>
                    <a:pt x="0" y="1184491"/>
                  </a:cubicBezTo>
                  <a:lnTo>
                    <a:pt x="0" y="124460"/>
                  </a:lnTo>
                  <a:cubicBezTo>
                    <a:pt x="0" y="55880"/>
                    <a:pt x="55880" y="0"/>
                    <a:pt x="124460" y="0"/>
                  </a:cubicBezTo>
                  <a:lnTo>
                    <a:pt x="5579811" y="0"/>
                  </a:lnTo>
                  <a:cubicBezTo>
                    <a:pt x="5648391" y="0"/>
                    <a:pt x="5704271" y="55880"/>
                    <a:pt x="5704271" y="124460"/>
                  </a:cubicBezTo>
                  <a:lnTo>
                    <a:pt x="5704271" y="1184491"/>
                  </a:lnTo>
                  <a:cubicBezTo>
                    <a:pt x="5704271" y="1253071"/>
                    <a:pt x="5648391" y="1308951"/>
                    <a:pt x="5579811" y="1308951"/>
                  </a:cubicBezTo>
                  <a:close/>
                </a:path>
              </a:pathLst>
            </a:custGeom>
            <a:solidFill>
              <a:srgbClr val="000000"/>
            </a:solidFill>
          </p:spPr>
        </p:sp>
      </p:grpSp>
      <p:sp>
        <p:nvSpPr>
          <p:cNvPr id="6" name="TextBox 6"/>
          <p:cNvSpPr txBox="1"/>
          <p:nvPr/>
        </p:nvSpPr>
        <p:spPr>
          <a:xfrm>
            <a:off x="5380060" y="2751357"/>
            <a:ext cx="6862849" cy="1025089"/>
          </a:xfrm>
          <a:prstGeom prst="rect">
            <a:avLst/>
          </a:prstGeom>
        </p:spPr>
        <p:txBody>
          <a:bodyPr wrap="square" lIns="0" tIns="0" rIns="0" bIns="0" rtlCol="0" anchor="t">
            <a:spAutoFit/>
          </a:bodyPr>
          <a:lstStyle/>
          <a:p>
            <a:pPr marL="0" lvl="0" indent="0" algn="ctr">
              <a:lnSpc>
                <a:spcPts val="4200"/>
              </a:lnSpc>
            </a:pPr>
            <a:r>
              <a:rPr lang="en-US" sz="2800" b="1" spc="84" dirty="0">
                <a:solidFill>
                  <a:srgbClr val="FFFFFF"/>
                </a:solidFill>
                <a:latin typeface="Open Sauce"/>
              </a:rPr>
              <a:t>How to identify a good investment property in Portugal ?</a:t>
            </a:r>
          </a:p>
        </p:txBody>
      </p:sp>
      <p:pic>
        <p:nvPicPr>
          <p:cNvPr id="8" name="Picture 2" descr="Remax Logo PNG Vector (PDF) Free Download">
            <a:extLst>
              <a:ext uri="{FF2B5EF4-FFF2-40B4-BE49-F238E27FC236}">
                <a16:creationId xmlns:a16="http://schemas.microsoft.com/office/drawing/2014/main" id="{F5F0FB1F-C1F8-0AD8-9C48-B523815FA303}"/>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5" name="TextBox 5"/>
          <p:cNvSpPr txBox="1"/>
          <p:nvPr/>
        </p:nvSpPr>
        <p:spPr>
          <a:xfrm>
            <a:off x="6417004" y="1335405"/>
            <a:ext cx="4154160" cy="369332"/>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 </a:t>
            </a:r>
            <a:endParaRPr lang="en-US" sz="2400" dirty="0">
              <a:solidFill>
                <a:srgbClr val="000000"/>
              </a:solidFill>
              <a:effectLst/>
              <a:latin typeface="Open Sauce" panose="020B0604020202020204" charset="0"/>
            </a:endParaRPr>
          </a:p>
        </p:txBody>
      </p:sp>
      <p:grpSp>
        <p:nvGrpSpPr>
          <p:cNvPr id="6" name="Group 6"/>
          <p:cNvGrpSpPr/>
          <p:nvPr/>
        </p:nvGrpSpPr>
        <p:grpSpPr>
          <a:xfrm>
            <a:off x="6194038" y="540873"/>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7018500" y="756956"/>
            <a:ext cx="3552664" cy="384721"/>
          </a:xfrm>
          <a:prstGeom prst="rect">
            <a:avLst/>
          </a:prstGeom>
        </p:spPr>
        <p:txBody>
          <a:bodyPr lIns="0" tIns="0" rIns="0" bIns="0" rtlCol="0" anchor="t">
            <a:spAutoFit/>
          </a:bodyPr>
          <a:lstStyle/>
          <a:p>
            <a:pPr algn="ctr">
              <a:lnSpc>
                <a:spcPts val="2989"/>
              </a:lnSpc>
            </a:pPr>
            <a:r>
              <a:rPr lang="en-US" sz="2800" dirty="0">
                <a:solidFill>
                  <a:srgbClr val="FFFFFF"/>
                </a:solidFill>
                <a:latin typeface="Open Sauce Bold"/>
              </a:rPr>
              <a:t>Conclusion</a:t>
            </a:r>
          </a:p>
        </p:txBody>
      </p:sp>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grpSp>
        <p:nvGrpSpPr>
          <p:cNvPr id="2" name="Group 3">
            <a:extLst>
              <a:ext uri="{FF2B5EF4-FFF2-40B4-BE49-F238E27FC236}">
                <a16:creationId xmlns:a16="http://schemas.microsoft.com/office/drawing/2014/main" id="{6858C0DD-8758-DE1E-1990-2821468C0875}"/>
              </a:ext>
            </a:extLst>
          </p:cNvPr>
          <p:cNvGrpSpPr/>
          <p:nvPr/>
        </p:nvGrpSpPr>
        <p:grpSpPr>
          <a:xfrm>
            <a:off x="12877800" y="3369087"/>
            <a:ext cx="5137924" cy="6554031"/>
            <a:chOff x="-107297" y="646571"/>
            <a:chExt cx="2398947" cy="2401550"/>
          </a:xfrm>
        </p:grpSpPr>
        <p:sp>
          <p:nvSpPr>
            <p:cNvPr id="4" name="Freeform 4">
              <a:extLst>
                <a:ext uri="{FF2B5EF4-FFF2-40B4-BE49-F238E27FC236}">
                  <a16:creationId xmlns:a16="http://schemas.microsoft.com/office/drawing/2014/main" id="{40C2EFEF-2CB6-5FF4-E73F-DF930C79C54B}"/>
                </a:ext>
              </a:extLst>
            </p:cNvPr>
            <p:cNvSpPr/>
            <p:nvPr/>
          </p:nvSpPr>
          <p:spPr>
            <a:xfrm>
              <a:off x="-107297" y="646571"/>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txBody>
            <a:bodyPr/>
            <a:lstStyle/>
            <a:p>
              <a:endParaRPr lang="he-IL" dirty="0"/>
            </a:p>
          </p:txBody>
        </p:sp>
      </p:grpSp>
      <p:sp>
        <p:nvSpPr>
          <p:cNvPr id="9" name="TextBox 5">
            <a:extLst>
              <a:ext uri="{FF2B5EF4-FFF2-40B4-BE49-F238E27FC236}">
                <a16:creationId xmlns:a16="http://schemas.microsoft.com/office/drawing/2014/main" id="{DCE3C6BD-45D1-F134-35F9-0BB58965F6B3}"/>
              </a:ext>
            </a:extLst>
          </p:cNvPr>
          <p:cNvSpPr txBox="1"/>
          <p:nvPr/>
        </p:nvSpPr>
        <p:spPr>
          <a:xfrm>
            <a:off x="1475728" y="2880836"/>
            <a:ext cx="4154160" cy="1477328"/>
          </a:xfrm>
          <a:prstGeom prst="rect">
            <a:avLst/>
          </a:prstGeom>
        </p:spPr>
        <p:txBody>
          <a:bodyPr lIns="0" tIns="0" rIns="0" bIns="0" rtlCol="0" anchor="t">
            <a:spAutoFit/>
          </a:bodyPr>
          <a:lstStyle/>
          <a:p>
            <a:pPr algn="ctr"/>
            <a:r>
              <a:rPr lang="en-US" sz="2400" b="1" i="0" u="none" strike="noStrike" dirty="0">
                <a:solidFill>
                  <a:srgbClr val="000000"/>
                </a:solidFill>
                <a:effectLst/>
                <a:latin typeface="Open Sauce" panose="020B0604020202020204" charset="0"/>
              </a:rPr>
              <a:t>As we can see</a:t>
            </a:r>
            <a:endParaRPr lang="en-US" sz="2400" dirty="0">
              <a:solidFill>
                <a:srgbClr val="000000"/>
              </a:solidFill>
              <a:effectLst/>
              <a:latin typeface="Open Sauce" panose="020B0604020202020204" charset="0"/>
            </a:endParaRPr>
          </a:p>
          <a:p>
            <a:pPr algn="ctr"/>
            <a:r>
              <a:rPr lang="en-US" sz="2400" b="1" i="0" u="none" strike="noStrike" dirty="0">
                <a:solidFill>
                  <a:srgbClr val="000000"/>
                </a:solidFill>
                <a:effectLst/>
                <a:latin typeface="Open Sauce" panose="020B0604020202020204" charset="0"/>
              </a:rPr>
              <a:t>the best score we get is from the</a:t>
            </a:r>
            <a:endParaRPr lang="en-US" sz="2400" dirty="0">
              <a:solidFill>
                <a:srgbClr val="000000"/>
              </a:solidFill>
              <a:effectLst/>
              <a:latin typeface="Open Sauce" panose="020B0604020202020204" charset="0"/>
            </a:endParaRPr>
          </a:p>
          <a:p>
            <a:pPr algn="ctr"/>
            <a:r>
              <a:rPr lang="en-US" sz="2400" b="1" i="0" u="none" strike="noStrike" dirty="0">
                <a:solidFill>
                  <a:srgbClr val="000000"/>
                </a:solidFill>
                <a:effectLst/>
                <a:latin typeface="Open Sauce" panose="020B0604020202020204" charset="0"/>
              </a:rPr>
              <a:t>SVM model.</a:t>
            </a:r>
            <a:endParaRPr lang="en-US" sz="2400" dirty="0">
              <a:solidFill>
                <a:srgbClr val="000000"/>
              </a:solidFill>
              <a:effectLst/>
              <a:latin typeface="Open Sauce" panose="020B0604020202020204" charset="0"/>
            </a:endParaRPr>
          </a:p>
        </p:txBody>
      </p:sp>
      <p:pic>
        <p:nvPicPr>
          <p:cNvPr id="13" name="Picture 23">
            <a:extLst>
              <a:ext uri="{FF2B5EF4-FFF2-40B4-BE49-F238E27FC236}">
                <a16:creationId xmlns:a16="http://schemas.microsoft.com/office/drawing/2014/main" id="{CAC451C3-2DB8-17C1-B576-39C4031321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13754" y="2832469"/>
            <a:ext cx="307375" cy="384218"/>
          </a:xfrm>
          <a:prstGeom prst="rect">
            <a:avLst/>
          </a:prstGeom>
        </p:spPr>
      </p:pic>
      <p:grpSp>
        <p:nvGrpSpPr>
          <p:cNvPr id="14" name="Group 3">
            <a:extLst>
              <a:ext uri="{FF2B5EF4-FFF2-40B4-BE49-F238E27FC236}">
                <a16:creationId xmlns:a16="http://schemas.microsoft.com/office/drawing/2014/main" id="{DAF29FEF-7208-6E16-7247-7E6708AF96C2}"/>
              </a:ext>
            </a:extLst>
          </p:cNvPr>
          <p:cNvGrpSpPr/>
          <p:nvPr/>
        </p:nvGrpSpPr>
        <p:grpSpPr>
          <a:xfrm>
            <a:off x="1153096" y="2781300"/>
            <a:ext cx="5137924" cy="1981200"/>
            <a:chOff x="0" y="0"/>
            <a:chExt cx="2398947" cy="2401550"/>
          </a:xfrm>
        </p:grpSpPr>
        <p:sp>
          <p:nvSpPr>
            <p:cNvPr id="15" name="Freeform 4">
              <a:extLst>
                <a:ext uri="{FF2B5EF4-FFF2-40B4-BE49-F238E27FC236}">
                  <a16:creationId xmlns:a16="http://schemas.microsoft.com/office/drawing/2014/main" id="{481BD5E8-08C8-BE2D-F167-5F803ED39736}"/>
                </a:ext>
              </a:extLst>
            </p:cNvPr>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16" name="TextBox 5">
            <a:extLst>
              <a:ext uri="{FF2B5EF4-FFF2-40B4-BE49-F238E27FC236}">
                <a16:creationId xmlns:a16="http://schemas.microsoft.com/office/drawing/2014/main" id="{21002F27-CC63-47E4-353D-C21553EC883F}"/>
              </a:ext>
            </a:extLst>
          </p:cNvPr>
          <p:cNvSpPr txBox="1"/>
          <p:nvPr/>
        </p:nvSpPr>
        <p:spPr>
          <a:xfrm>
            <a:off x="1628128" y="3033236"/>
            <a:ext cx="4154160" cy="1477328"/>
          </a:xfrm>
          <a:prstGeom prst="rect">
            <a:avLst/>
          </a:prstGeom>
        </p:spPr>
        <p:txBody>
          <a:bodyPr lIns="0" tIns="0" rIns="0" bIns="0" rtlCol="0" anchor="t">
            <a:spAutoFit/>
          </a:bodyPr>
          <a:lstStyle/>
          <a:p>
            <a:pPr algn="ctr"/>
            <a:r>
              <a:rPr lang="en-US" sz="2400" b="1" i="0" u="none" strike="noStrike" dirty="0">
                <a:solidFill>
                  <a:srgbClr val="000000"/>
                </a:solidFill>
                <a:effectLst/>
                <a:latin typeface="Open Sauce" panose="020B0604020202020204" charset="0"/>
              </a:rPr>
              <a:t>As you can see</a:t>
            </a:r>
            <a:endParaRPr lang="en-US" sz="2400" dirty="0">
              <a:solidFill>
                <a:srgbClr val="000000"/>
              </a:solidFill>
              <a:effectLst/>
              <a:latin typeface="Open Sauce" panose="020B0604020202020204" charset="0"/>
            </a:endParaRPr>
          </a:p>
          <a:p>
            <a:pPr algn="ctr"/>
            <a:r>
              <a:rPr lang="en-US" sz="2400" b="1" i="0" u="none" strike="noStrike" dirty="0">
                <a:solidFill>
                  <a:srgbClr val="000000"/>
                </a:solidFill>
                <a:effectLst/>
                <a:latin typeface="Open Sauce" panose="020B0604020202020204" charset="0"/>
              </a:rPr>
              <a:t>the best score we get is from the</a:t>
            </a:r>
            <a:endParaRPr lang="en-US" sz="2400" dirty="0">
              <a:solidFill>
                <a:srgbClr val="000000"/>
              </a:solidFill>
              <a:effectLst/>
              <a:latin typeface="Open Sauce" panose="020B0604020202020204" charset="0"/>
            </a:endParaRPr>
          </a:p>
          <a:p>
            <a:pPr algn="ctr"/>
            <a:r>
              <a:rPr lang="en-US" sz="2400" b="1" i="0" u="none" strike="noStrike" dirty="0">
                <a:solidFill>
                  <a:srgbClr val="000000"/>
                </a:solidFill>
                <a:effectLst/>
                <a:latin typeface="Open Sauce" panose="020B0604020202020204" charset="0"/>
              </a:rPr>
              <a:t>SVM model.</a:t>
            </a:r>
            <a:endParaRPr lang="en-US" sz="2400" dirty="0">
              <a:solidFill>
                <a:srgbClr val="000000"/>
              </a:solidFill>
              <a:effectLst/>
              <a:latin typeface="Open Sauce" panose="020B0604020202020204" charset="0"/>
            </a:endParaRPr>
          </a:p>
        </p:txBody>
      </p:sp>
      <p:pic>
        <p:nvPicPr>
          <p:cNvPr id="17" name="Picture 23">
            <a:extLst>
              <a:ext uri="{FF2B5EF4-FFF2-40B4-BE49-F238E27FC236}">
                <a16:creationId xmlns:a16="http://schemas.microsoft.com/office/drawing/2014/main" id="{68937258-C89C-5EC4-847D-1E2B1939FB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66154" y="2984869"/>
            <a:ext cx="307375" cy="384218"/>
          </a:xfrm>
          <a:prstGeom prst="rect">
            <a:avLst/>
          </a:prstGeom>
        </p:spPr>
      </p:pic>
      <p:sp>
        <p:nvSpPr>
          <p:cNvPr id="18" name="TextBox 5">
            <a:extLst>
              <a:ext uri="{FF2B5EF4-FFF2-40B4-BE49-F238E27FC236}">
                <a16:creationId xmlns:a16="http://schemas.microsoft.com/office/drawing/2014/main" id="{A348B034-4E17-EC11-51E5-EF45E59E4367}"/>
              </a:ext>
            </a:extLst>
          </p:cNvPr>
          <p:cNvSpPr txBox="1"/>
          <p:nvPr/>
        </p:nvSpPr>
        <p:spPr>
          <a:xfrm>
            <a:off x="13369682" y="3772820"/>
            <a:ext cx="4154160" cy="5847755"/>
          </a:xfrm>
          <a:prstGeom prst="rect">
            <a:avLst/>
          </a:prstGeom>
        </p:spPr>
        <p:txBody>
          <a:bodyPr wrap="square" lIns="0" tIns="0" rIns="0" bIns="0" rtlCol="0" anchor="t">
            <a:spAutoFit/>
          </a:bodyPr>
          <a:lstStyle/>
          <a:p>
            <a:pPr algn="ctr"/>
            <a:r>
              <a:rPr lang="en-US" sz="2000" b="1" i="0" u="none" strike="noStrike" dirty="0">
                <a:solidFill>
                  <a:srgbClr val="000000"/>
                </a:solidFill>
                <a:effectLst/>
                <a:latin typeface="Open Sauce" panose="020B0604020202020204" charset="0"/>
              </a:rPr>
              <a:t>Our conclusion is that it is indeed possible to identify a good investment property in Portugal.</a:t>
            </a:r>
            <a:endParaRPr lang="en-US" sz="2000" dirty="0">
              <a:solidFill>
                <a:srgbClr val="000000"/>
              </a:solidFill>
              <a:effectLst/>
              <a:latin typeface="Open Sauce" panose="020B0604020202020204" charset="0"/>
            </a:endParaRPr>
          </a:p>
          <a:p>
            <a:pPr algn="ctr"/>
            <a:r>
              <a:rPr lang="en-US" sz="2000" b="1" i="0" u="none" strike="noStrike" dirty="0">
                <a:solidFill>
                  <a:srgbClr val="000000"/>
                </a:solidFill>
                <a:effectLst/>
                <a:latin typeface="Open Sauce" panose="020B0604020202020204" charset="0"/>
              </a:rPr>
              <a:t>We have indeed seen that machine learning models achieve quite good results.</a:t>
            </a:r>
            <a:endParaRPr lang="en-US" sz="2000" dirty="0">
              <a:solidFill>
                <a:srgbClr val="000000"/>
              </a:solidFill>
              <a:effectLst/>
              <a:latin typeface="Open Sauce" panose="020B0604020202020204" charset="0"/>
            </a:endParaRPr>
          </a:p>
          <a:p>
            <a:pPr algn="ctr"/>
            <a:r>
              <a:rPr lang="en-US" sz="2000" b="1" i="0" u="none" strike="noStrike" dirty="0">
                <a:solidFill>
                  <a:srgbClr val="000000"/>
                </a:solidFill>
                <a:effectLst/>
                <a:latin typeface="Open Sauce" panose="020B0604020202020204" charset="0"/>
              </a:rPr>
              <a:t>It was also said that to improve the accuracy more information is needed which cannot be obtained</a:t>
            </a:r>
            <a:endParaRPr lang="en-US" sz="2000" dirty="0">
              <a:solidFill>
                <a:srgbClr val="000000"/>
              </a:solidFill>
              <a:effectLst/>
              <a:latin typeface="Open Sauce" panose="020B0604020202020204" charset="0"/>
            </a:endParaRPr>
          </a:p>
          <a:p>
            <a:pPr algn="ctr"/>
            <a:r>
              <a:rPr lang="en-US" sz="2000" b="1" i="0" u="none" strike="noStrike" dirty="0">
                <a:solidFill>
                  <a:srgbClr val="000000"/>
                </a:solidFill>
                <a:effectLst/>
                <a:latin typeface="Open Sauce" panose="020B0604020202020204" charset="0"/>
              </a:rPr>
              <a:t>Apartment sale and rental site</a:t>
            </a:r>
            <a:endParaRPr lang="en-US" sz="2000" dirty="0">
              <a:solidFill>
                <a:srgbClr val="000000"/>
              </a:solidFill>
              <a:effectLst/>
              <a:latin typeface="Open Sauce" panose="020B0604020202020204" charset="0"/>
            </a:endParaRPr>
          </a:p>
          <a:p>
            <a:pPr algn="ctr"/>
            <a:r>
              <a:rPr lang="en-US" sz="2000" b="1" i="0" u="none" strike="noStrike" dirty="0">
                <a:solidFill>
                  <a:srgbClr val="000000"/>
                </a:solidFill>
                <a:effectLst/>
                <a:latin typeface="Open Sauce" panose="020B0604020202020204" charset="0"/>
              </a:rPr>
              <a:t>such as the construction price, the quality of the neighborhood, average electricity and water prices for the property</a:t>
            </a:r>
            <a:endParaRPr lang="en-US" sz="2000" dirty="0">
              <a:solidFill>
                <a:srgbClr val="000000"/>
              </a:solidFill>
              <a:effectLst/>
              <a:latin typeface="Open Sauce" panose="020B0604020202020204" charset="0"/>
            </a:endParaRPr>
          </a:p>
          <a:p>
            <a:pPr algn="ctr"/>
            <a:r>
              <a:rPr lang="en-US" sz="2000" b="1" i="0" u="none" strike="noStrike" dirty="0">
                <a:solidFill>
                  <a:srgbClr val="000000"/>
                </a:solidFill>
                <a:effectLst/>
                <a:latin typeface="Open Sauce" panose="020B0604020202020204" charset="0"/>
              </a:rPr>
              <a:t>The specific one being tested, and more</a:t>
            </a:r>
            <a:endParaRPr lang="en-US" sz="2000" dirty="0">
              <a:solidFill>
                <a:srgbClr val="000000"/>
              </a:solidFill>
              <a:effectLst/>
              <a:latin typeface="Open Sauce" panose="020B0604020202020204" charset="0"/>
            </a:endParaRPr>
          </a:p>
        </p:txBody>
      </p:sp>
      <p:pic>
        <p:nvPicPr>
          <p:cNvPr id="22" name="תמונה 21">
            <a:extLst>
              <a:ext uri="{FF2B5EF4-FFF2-40B4-BE49-F238E27FC236}">
                <a16:creationId xmlns:a16="http://schemas.microsoft.com/office/drawing/2014/main" id="{EC123305-7EDC-7013-3A78-E9F911C3CC86}"/>
              </a:ext>
            </a:extLst>
          </p:cNvPr>
          <p:cNvPicPr>
            <a:picLocks noChangeAspect="1"/>
          </p:cNvPicPr>
          <p:nvPr/>
        </p:nvPicPr>
        <p:blipFill>
          <a:blip r:embed="rId6"/>
          <a:stretch>
            <a:fillRect/>
          </a:stretch>
        </p:blipFill>
        <p:spPr>
          <a:xfrm>
            <a:off x="592259" y="9097413"/>
            <a:ext cx="12039600" cy="794532"/>
          </a:xfrm>
          <a:prstGeom prst="rect">
            <a:avLst/>
          </a:prstGeom>
        </p:spPr>
      </p:pic>
    </p:spTree>
    <p:extLst>
      <p:ext uri="{BB962C8B-B14F-4D97-AF65-F5344CB8AC3E}">
        <p14:creationId xmlns:p14="http://schemas.microsoft.com/office/powerpoint/2010/main" val="3769522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5" name="TextBox 5"/>
          <p:cNvSpPr txBox="1"/>
          <p:nvPr/>
        </p:nvSpPr>
        <p:spPr>
          <a:xfrm>
            <a:off x="6417004" y="1335405"/>
            <a:ext cx="4154160" cy="369332"/>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 </a:t>
            </a:r>
            <a:endParaRPr lang="en-US" sz="2400" dirty="0">
              <a:solidFill>
                <a:srgbClr val="000000"/>
              </a:solidFill>
              <a:effectLst/>
              <a:latin typeface="Open Sauce" panose="020B0604020202020204" charset="0"/>
            </a:endParaRPr>
          </a:p>
        </p:txBody>
      </p:sp>
      <p:grpSp>
        <p:nvGrpSpPr>
          <p:cNvPr id="6" name="Group 6"/>
          <p:cNvGrpSpPr/>
          <p:nvPr/>
        </p:nvGrpSpPr>
        <p:grpSpPr>
          <a:xfrm>
            <a:off x="6194038" y="540873"/>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7018500" y="756956"/>
            <a:ext cx="3552664" cy="384721"/>
          </a:xfrm>
          <a:prstGeom prst="rect">
            <a:avLst/>
          </a:prstGeom>
        </p:spPr>
        <p:txBody>
          <a:bodyPr lIns="0" tIns="0" rIns="0" bIns="0" rtlCol="0" anchor="t">
            <a:spAutoFit/>
          </a:bodyPr>
          <a:lstStyle/>
          <a:p>
            <a:pPr algn="ctr">
              <a:lnSpc>
                <a:spcPts val="2989"/>
              </a:lnSpc>
            </a:pPr>
            <a:r>
              <a:rPr lang="en-US" sz="2800" dirty="0">
                <a:solidFill>
                  <a:srgbClr val="FFFFFF"/>
                </a:solidFill>
                <a:latin typeface="Open Sauce Bold"/>
              </a:rPr>
              <a:t>Our Failures</a:t>
            </a:r>
          </a:p>
        </p:txBody>
      </p:sp>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grpSp>
        <p:nvGrpSpPr>
          <p:cNvPr id="14" name="Group 3">
            <a:extLst>
              <a:ext uri="{FF2B5EF4-FFF2-40B4-BE49-F238E27FC236}">
                <a16:creationId xmlns:a16="http://schemas.microsoft.com/office/drawing/2014/main" id="{DAF29FEF-7208-6E16-7247-7E6708AF96C2}"/>
              </a:ext>
            </a:extLst>
          </p:cNvPr>
          <p:cNvGrpSpPr/>
          <p:nvPr/>
        </p:nvGrpSpPr>
        <p:grpSpPr>
          <a:xfrm>
            <a:off x="457845" y="347145"/>
            <a:ext cx="3048000" cy="794532"/>
            <a:chOff x="0" y="0"/>
            <a:chExt cx="2398947" cy="2401550"/>
          </a:xfrm>
        </p:grpSpPr>
        <p:sp>
          <p:nvSpPr>
            <p:cNvPr id="15" name="Freeform 4">
              <a:extLst>
                <a:ext uri="{FF2B5EF4-FFF2-40B4-BE49-F238E27FC236}">
                  <a16:creationId xmlns:a16="http://schemas.microsoft.com/office/drawing/2014/main" id="{481BD5E8-08C8-BE2D-F167-5F803ED39736}"/>
                </a:ext>
              </a:extLst>
            </p:cNvPr>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16" name="TextBox 5">
            <a:extLst>
              <a:ext uri="{FF2B5EF4-FFF2-40B4-BE49-F238E27FC236}">
                <a16:creationId xmlns:a16="http://schemas.microsoft.com/office/drawing/2014/main" id="{21002F27-CC63-47E4-353D-C21553EC883F}"/>
              </a:ext>
            </a:extLst>
          </p:cNvPr>
          <p:cNvSpPr txBox="1"/>
          <p:nvPr/>
        </p:nvSpPr>
        <p:spPr>
          <a:xfrm>
            <a:off x="-95235" y="604526"/>
            <a:ext cx="4154160" cy="369332"/>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overfitting and bias</a:t>
            </a:r>
            <a:endParaRPr lang="en-US" sz="2400" dirty="0">
              <a:solidFill>
                <a:srgbClr val="000000"/>
              </a:solidFill>
              <a:effectLst/>
              <a:latin typeface="Open Sauce" panose="020B0604020202020204" charset="0"/>
            </a:endParaRPr>
          </a:p>
        </p:txBody>
      </p:sp>
      <p:pic>
        <p:nvPicPr>
          <p:cNvPr id="10" name="תמונה 9">
            <a:extLst>
              <a:ext uri="{FF2B5EF4-FFF2-40B4-BE49-F238E27FC236}">
                <a16:creationId xmlns:a16="http://schemas.microsoft.com/office/drawing/2014/main" id="{4520B1BD-B4E9-F72A-807D-7103171A232A}"/>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450918" y="1335405"/>
            <a:ext cx="4909562" cy="2643610"/>
          </a:xfrm>
          <a:prstGeom prst="rect">
            <a:avLst/>
          </a:prstGeom>
          <a:solidFill>
            <a:srgbClr val="FFFFFF">
              <a:alpha val="23000"/>
            </a:srgbClr>
          </a:solidFill>
        </p:spPr>
      </p:pic>
      <p:pic>
        <p:nvPicPr>
          <p:cNvPr id="12" name="תמונה 11">
            <a:extLst>
              <a:ext uri="{FF2B5EF4-FFF2-40B4-BE49-F238E27FC236}">
                <a16:creationId xmlns:a16="http://schemas.microsoft.com/office/drawing/2014/main" id="{EE2C894B-DF60-CB52-BC46-4AF1B8623B9B}"/>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40000"/>
                    </a14:imgEffect>
                  </a14:imgLayer>
                </a14:imgProps>
              </a:ext>
            </a:extLst>
          </a:blip>
          <a:stretch>
            <a:fillRect/>
          </a:stretch>
        </p:blipFill>
        <p:spPr>
          <a:xfrm>
            <a:off x="450918" y="6124616"/>
            <a:ext cx="5599921" cy="3954278"/>
          </a:xfrm>
          <a:prstGeom prst="rect">
            <a:avLst/>
          </a:prstGeom>
        </p:spPr>
      </p:pic>
      <p:pic>
        <p:nvPicPr>
          <p:cNvPr id="20" name="תמונה 19">
            <a:extLst>
              <a:ext uri="{FF2B5EF4-FFF2-40B4-BE49-F238E27FC236}">
                <a16:creationId xmlns:a16="http://schemas.microsoft.com/office/drawing/2014/main" id="{02FFD865-D203-226D-9238-276362947CB5}"/>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9544550" y="1351806"/>
            <a:ext cx="6299354" cy="3954279"/>
          </a:xfrm>
          <a:prstGeom prst="rect">
            <a:avLst/>
          </a:prstGeom>
        </p:spPr>
      </p:pic>
      <p:pic>
        <p:nvPicPr>
          <p:cNvPr id="23" name="תמונה 22">
            <a:extLst>
              <a:ext uri="{FF2B5EF4-FFF2-40B4-BE49-F238E27FC236}">
                <a16:creationId xmlns:a16="http://schemas.microsoft.com/office/drawing/2014/main" id="{0AC6CD92-D994-B2C8-E706-134158679400}"/>
              </a:ext>
            </a:extLst>
          </p:cNvPr>
          <p:cNvPicPr>
            <a:picLocks noChangeAspect="1"/>
          </p:cNvPicPr>
          <p:nvPr/>
        </p:nvPicPr>
        <p:blipFill>
          <a:blip r:embed="rId10"/>
          <a:stretch>
            <a:fillRect/>
          </a:stretch>
        </p:blipFill>
        <p:spPr>
          <a:xfrm>
            <a:off x="7696200" y="5969006"/>
            <a:ext cx="10304134" cy="4265498"/>
          </a:xfrm>
          <a:prstGeom prst="rect">
            <a:avLst/>
          </a:prstGeom>
        </p:spPr>
      </p:pic>
      <p:grpSp>
        <p:nvGrpSpPr>
          <p:cNvPr id="25" name="Group 3">
            <a:extLst>
              <a:ext uri="{FF2B5EF4-FFF2-40B4-BE49-F238E27FC236}">
                <a16:creationId xmlns:a16="http://schemas.microsoft.com/office/drawing/2014/main" id="{C6E74565-CF9D-82FA-17EB-84167A03C7F2}"/>
              </a:ext>
            </a:extLst>
          </p:cNvPr>
          <p:cNvGrpSpPr/>
          <p:nvPr/>
        </p:nvGrpSpPr>
        <p:grpSpPr>
          <a:xfrm>
            <a:off x="10894248" y="5404550"/>
            <a:ext cx="3908038" cy="533283"/>
            <a:chOff x="0" y="0"/>
            <a:chExt cx="2398947" cy="2401550"/>
          </a:xfrm>
        </p:grpSpPr>
        <p:sp>
          <p:nvSpPr>
            <p:cNvPr id="26" name="Freeform 4">
              <a:extLst>
                <a:ext uri="{FF2B5EF4-FFF2-40B4-BE49-F238E27FC236}">
                  <a16:creationId xmlns:a16="http://schemas.microsoft.com/office/drawing/2014/main" id="{2B1DF925-128E-E5AD-449D-614671376B5B}"/>
                </a:ext>
              </a:extLst>
            </p:cNvPr>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27" name="TextBox 5">
            <a:extLst>
              <a:ext uri="{FF2B5EF4-FFF2-40B4-BE49-F238E27FC236}">
                <a16:creationId xmlns:a16="http://schemas.microsoft.com/office/drawing/2014/main" id="{2C85AF3C-E340-2184-5B31-F48DDE68388C}"/>
              </a:ext>
            </a:extLst>
          </p:cNvPr>
          <p:cNvSpPr txBox="1"/>
          <p:nvPr/>
        </p:nvSpPr>
        <p:spPr>
          <a:xfrm>
            <a:off x="10771187" y="5471997"/>
            <a:ext cx="4154160" cy="369332"/>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Scrapping Problems</a:t>
            </a:r>
            <a:endParaRPr lang="en-US" sz="2400" dirty="0">
              <a:solidFill>
                <a:srgbClr val="000000"/>
              </a:solidFill>
              <a:effectLst/>
              <a:latin typeface="Open Sauce" panose="020B0604020202020204" charset="0"/>
            </a:endParaRPr>
          </a:p>
        </p:txBody>
      </p:sp>
    </p:spTree>
    <p:extLst>
      <p:ext uri="{BB962C8B-B14F-4D97-AF65-F5344CB8AC3E}">
        <p14:creationId xmlns:p14="http://schemas.microsoft.com/office/powerpoint/2010/main" val="4083418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3" name="TextBox 3"/>
          <p:cNvSpPr txBox="1"/>
          <p:nvPr/>
        </p:nvSpPr>
        <p:spPr>
          <a:xfrm>
            <a:off x="702520" y="405086"/>
            <a:ext cx="5243646" cy="3231654"/>
          </a:xfrm>
          <a:prstGeom prst="rect">
            <a:avLst/>
          </a:prstGeom>
        </p:spPr>
        <p:txBody>
          <a:bodyPr lIns="0" tIns="0" rIns="0" bIns="0" rtlCol="0" anchor="t">
            <a:spAutoFit/>
          </a:bodyPr>
          <a:lstStyle/>
          <a:p>
            <a:pPr>
              <a:lnSpc>
                <a:spcPts val="8400"/>
              </a:lnSpc>
            </a:pPr>
            <a:r>
              <a:rPr lang="en-US" sz="7000" dirty="0">
                <a:solidFill>
                  <a:srgbClr val="000000"/>
                </a:solidFill>
                <a:latin typeface="Open Sauce Bold" panose="020B0604020202020204" charset="0"/>
              </a:rPr>
              <a:t>Resource and useful Pages</a:t>
            </a:r>
          </a:p>
        </p:txBody>
      </p:sp>
      <p:grpSp>
        <p:nvGrpSpPr>
          <p:cNvPr id="5" name="Group 5"/>
          <p:cNvGrpSpPr/>
          <p:nvPr/>
        </p:nvGrpSpPr>
        <p:grpSpPr>
          <a:xfrm>
            <a:off x="5883764" y="982989"/>
            <a:ext cx="9127887" cy="8229600"/>
            <a:chOff x="0" y="0"/>
            <a:chExt cx="5449284" cy="4913013"/>
          </a:xfrm>
        </p:grpSpPr>
        <p:sp>
          <p:nvSpPr>
            <p:cNvPr id="6" name="Freeform 6"/>
            <p:cNvSpPr/>
            <p:nvPr/>
          </p:nvSpPr>
          <p:spPr>
            <a:xfrm>
              <a:off x="0" y="0"/>
              <a:ext cx="5449284" cy="4913013"/>
            </a:xfrm>
            <a:custGeom>
              <a:avLst/>
              <a:gdLst/>
              <a:ahLst/>
              <a:cxnLst/>
              <a:rect l="l" t="t" r="r" b="b"/>
              <a:pathLst>
                <a:path w="5449284" h="4913013">
                  <a:moveTo>
                    <a:pt x="5324824" y="4913013"/>
                  </a:moveTo>
                  <a:lnTo>
                    <a:pt x="124460" y="4913013"/>
                  </a:lnTo>
                  <a:cubicBezTo>
                    <a:pt x="55880" y="4913013"/>
                    <a:pt x="0" y="4857133"/>
                    <a:pt x="0" y="4788553"/>
                  </a:cubicBezTo>
                  <a:lnTo>
                    <a:pt x="0" y="124460"/>
                  </a:lnTo>
                  <a:cubicBezTo>
                    <a:pt x="0" y="55880"/>
                    <a:pt x="55880" y="0"/>
                    <a:pt x="124460" y="0"/>
                  </a:cubicBezTo>
                  <a:lnTo>
                    <a:pt x="5324824" y="0"/>
                  </a:lnTo>
                  <a:cubicBezTo>
                    <a:pt x="5393405" y="0"/>
                    <a:pt x="5449284" y="55880"/>
                    <a:pt x="5449284" y="124460"/>
                  </a:cubicBezTo>
                  <a:lnTo>
                    <a:pt x="5449284" y="4788553"/>
                  </a:lnTo>
                  <a:cubicBezTo>
                    <a:pt x="5449284" y="4857133"/>
                    <a:pt x="5393405" y="4913013"/>
                    <a:pt x="5324824" y="4913013"/>
                  </a:cubicBezTo>
                  <a:close/>
                </a:path>
              </a:pathLst>
            </a:custGeom>
            <a:solidFill>
              <a:srgbClr val="FFFFFF">
                <a:alpha val="42000"/>
              </a:srgbClr>
            </a:solidFill>
          </p:spPr>
        </p:sp>
      </p:grpSp>
      <p:pic>
        <p:nvPicPr>
          <p:cNvPr id="10248" name="Picture 8" descr="Medium Logo Usage Guidelines | by Medium | Medium.design">
            <a:extLst>
              <a:ext uri="{FF2B5EF4-FFF2-40B4-BE49-F238E27FC236}">
                <a16:creationId xmlns:a16="http://schemas.microsoft.com/office/drawing/2014/main" id="{1CC35B56-89FA-3CC4-D730-34851848B4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8827" y="1482304"/>
            <a:ext cx="3563761" cy="88382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A Glimpse At OpenAI's GPT-3 Pricing - Analytics Drift">
            <a:extLst>
              <a:ext uri="{FF2B5EF4-FFF2-40B4-BE49-F238E27FC236}">
                <a16:creationId xmlns:a16="http://schemas.microsoft.com/office/drawing/2014/main" id="{9C5791E4-8BF1-D998-1F08-D3EED088E184}"/>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80848" y="5023798"/>
            <a:ext cx="3908357" cy="2198451"/>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Python Logo, symbol, meaning, history, PNG, brand">
            <a:extLst>
              <a:ext uri="{FF2B5EF4-FFF2-40B4-BE49-F238E27FC236}">
                <a16:creationId xmlns:a16="http://schemas.microsoft.com/office/drawing/2014/main" id="{5F7EB440-7504-6DBC-7CF1-922A781A4D2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0461" y="719808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a:extLst>
              <a:ext uri="{FF2B5EF4-FFF2-40B4-BE49-F238E27FC236}">
                <a16:creationId xmlns:a16="http://schemas.microsoft.com/office/drawing/2014/main" id="{29A6735E-5E5F-C679-E769-92FDA22887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5514" y="3234174"/>
            <a:ext cx="3276600" cy="602985"/>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descr="קמפוס IL | Facebook">
            <a:extLst>
              <a:ext uri="{FF2B5EF4-FFF2-40B4-BE49-F238E27FC236}">
                <a16:creationId xmlns:a16="http://schemas.microsoft.com/office/drawing/2014/main" id="{06BA7FA6-F915-E476-3DC4-4BB97D7D56CD}"/>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11138" y="246410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a:extLst>
              <a:ext uri="{FF2B5EF4-FFF2-40B4-BE49-F238E27FC236}">
                <a16:creationId xmlns:a16="http://schemas.microsoft.com/office/drawing/2014/main" id="{7F10A9AA-5D6E-936D-440E-8ADA552891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1634" y="4577483"/>
            <a:ext cx="3867556" cy="16255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Remax Logo PNG Vector (PDF) Free Download">
            <a:extLst>
              <a:ext uri="{FF2B5EF4-FFF2-40B4-BE49-F238E27FC236}">
                <a16:creationId xmlns:a16="http://schemas.microsoft.com/office/drawing/2014/main" id="{CD60B3A6-7654-1A74-6985-BACC0BB79F31}"/>
              </a:ext>
            </a:extLst>
          </p:cNvPr>
          <p:cNvPicPr>
            <a:picLocks noChangeAspect="1" noChangeArrowheads="1"/>
          </p:cNvPicPr>
          <p:nvPr/>
        </p:nvPicPr>
        <p:blipFill>
          <a:blip r:embed="rId9">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0264" name="Picture 24" descr="Stack Overflow SVG Vector Logos - Vector Logo Zone">
            <a:extLst>
              <a:ext uri="{FF2B5EF4-FFF2-40B4-BE49-F238E27FC236}">
                <a16:creationId xmlns:a16="http://schemas.microsoft.com/office/drawing/2014/main" id="{28039C40-F630-526D-CFBD-A228664FFBDC}"/>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1451131"/>
            <a:ext cx="28194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0266" name="Picture 26" descr="Installing Jupyter Notebook. please refer to this article if you… | by  Chinmay s yalameli | Medium">
            <a:extLst>
              <a:ext uri="{FF2B5EF4-FFF2-40B4-BE49-F238E27FC236}">
                <a16:creationId xmlns:a16="http://schemas.microsoft.com/office/drawing/2014/main" id="{AAFBCDBA-26E8-D844-1CFF-75DF6B67F8AD}"/>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35363" y="6769206"/>
            <a:ext cx="1895475" cy="2527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1828800" y="1445259"/>
            <a:ext cx="13834129" cy="5689387"/>
            <a:chOff x="0" y="-9525"/>
            <a:chExt cx="18445505" cy="7585848"/>
          </a:xfrm>
        </p:grpSpPr>
        <p:sp>
          <p:nvSpPr>
            <p:cNvPr id="4" name="TextBox 4"/>
            <p:cNvSpPr txBox="1"/>
            <p:nvPr/>
          </p:nvSpPr>
          <p:spPr>
            <a:xfrm>
              <a:off x="0" y="-9525"/>
              <a:ext cx="18445505" cy="3693318"/>
            </a:xfrm>
            <a:prstGeom prst="rect">
              <a:avLst/>
            </a:prstGeom>
          </p:spPr>
          <p:txBody>
            <a:bodyPr lIns="0" tIns="0" rIns="0" bIns="0" rtlCol="0" anchor="t">
              <a:spAutoFit/>
            </a:bodyPr>
            <a:lstStyle/>
            <a:p>
              <a:pPr algn="ctr">
                <a:lnSpc>
                  <a:spcPts val="10800"/>
                </a:lnSpc>
              </a:pPr>
              <a:r>
                <a:rPr lang="en-US" sz="11500" b="1" dirty="0">
                  <a:solidFill>
                    <a:srgbClr val="000000"/>
                  </a:solidFill>
                  <a:latin typeface="Open Sauce Bold"/>
                </a:rPr>
                <a:t>Thanks for listening!</a:t>
              </a:r>
            </a:p>
          </p:txBody>
        </p:sp>
        <p:grpSp>
          <p:nvGrpSpPr>
            <p:cNvPr id="5" name="Group 5"/>
            <p:cNvGrpSpPr/>
            <p:nvPr/>
          </p:nvGrpSpPr>
          <p:grpSpPr>
            <a:xfrm>
              <a:off x="6400800" y="6522322"/>
              <a:ext cx="5283201" cy="1054001"/>
              <a:chOff x="2663319" y="2544375"/>
              <a:chExt cx="3310268" cy="660400"/>
            </a:xfrm>
          </p:grpSpPr>
          <p:sp>
            <p:nvSpPr>
              <p:cNvPr id="6" name="Freeform 6"/>
              <p:cNvSpPr/>
              <p:nvPr/>
            </p:nvSpPr>
            <p:spPr>
              <a:xfrm>
                <a:off x="2663319" y="2544375"/>
                <a:ext cx="3310268" cy="660400"/>
              </a:xfrm>
              <a:custGeom>
                <a:avLst/>
                <a:gdLst/>
                <a:ahLst/>
                <a:cxnLst/>
                <a:rect l="l" t="t" r="r" b="b"/>
                <a:pathLst>
                  <a:path w="8862910" h="660400">
                    <a:moveTo>
                      <a:pt x="8738450" y="660400"/>
                    </a:moveTo>
                    <a:lnTo>
                      <a:pt x="124460" y="660400"/>
                    </a:lnTo>
                    <a:cubicBezTo>
                      <a:pt x="55880" y="660400"/>
                      <a:pt x="0" y="604520"/>
                      <a:pt x="0" y="535940"/>
                    </a:cubicBezTo>
                    <a:lnTo>
                      <a:pt x="0" y="124460"/>
                    </a:lnTo>
                    <a:cubicBezTo>
                      <a:pt x="0" y="55880"/>
                      <a:pt x="55880" y="0"/>
                      <a:pt x="124460" y="0"/>
                    </a:cubicBezTo>
                    <a:lnTo>
                      <a:pt x="8738450" y="0"/>
                    </a:lnTo>
                    <a:cubicBezTo>
                      <a:pt x="8807031" y="0"/>
                      <a:pt x="8862910" y="55880"/>
                      <a:pt x="8862910" y="124460"/>
                    </a:cubicBezTo>
                    <a:lnTo>
                      <a:pt x="8862910" y="535940"/>
                    </a:lnTo>
                    <a:cubicBezTo>
                      <a:pt x="8862910" y="604520"/>
                      <a:pt x="8807031" y="660400"/>
                      <a:pt x="8738450" y="660400"/>
                    </a:cubicBezTo>
                    <a:close/>
                  </a:path>
                </a:pathLst>
              </a:custGeom>
              <a:solidFill>
                <a:srgbClr val="000000"/>
              </a:solidFill>
            </p:spPr>
          </p:sp>
        </p:grpSp>
        <p:sp>
          <p:nvSpPr>
            <p:cNvPr id="7" name="TextBox 7"/>
            <p:cNvSpPr txBox="1"/>
            <p:nvPr/>
          </p:nvSpPr>
          <p:spPr>
            <a:xfrm>
              <a:off x="2313953" y="6737962"/>
              <a:ext cx="13121286" cy="622723"/>
            </a:xfrm>
            <a:prstGeom prst="rect">
              <a:avLst/>
            </a:prstGeom>
          </p:spPr>
          <p:txBody>
            <a:bodyPr lIns="0" tIns="0" rIns="0" bIns="0" rtlCol="0" anchor="t">
              <a:spAutoFit/>
            </a:bodyPr>
            <a:lstStyle/>
            <a:p>
              <a:pPr algn="ctr">
                <a:lnSpc>
                  <a:spcPts val="3919"/>
                </a:lnSpc>
              </a:pPr>
              <a:r>
                <a:rPr lang="en-US" sz="2799" dirty="0">
                  <a:solidFill>
                    <a:srgbClr val="FFFFFF"/>
                  </a:solidFill>
                  <a:latin typeface="Open Sauce"/>
                </a:rPr>
                <a:t>Roy And Yarin</a:t>
              </a:r>
            </a:p>
          </p:txBody>
        </p:sp>
      </p:grpSp>
      <p:pic>
        <p:nvPicPr>
          <p:cNvPr id="8" name="Picture 2" descr="Remax Logo PNG Vector (PDF) Free Download">
            <a:extLst>
              <a:ext uri="{FF2B5EF4-FFF2-40B4-BE49-F238E27FC236}">
                <a16:creationId xmlns:a16="http://schemas.microsoft.com/office/drawing/2014/main" id="{484C8047-06B0-0D93-214A-99CCCEFA9F3F}"/>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838200" y="2676902"/>
            <a:ext cx="7558459" cy="4271571"/>
            <a:chOff x="0" y="0"/>
            <a:chExt cx="3529118" cy="1994438"/>
          </a:xfrm>
        </p:grpSpPr>
        <p:sp>
          <p:nvSpPr>
            <p:cNvPr id="3" name="Freeform 3"/>
            <p:cNvSpPr/>
            <p:nvPr/>
          </p:nvSpPr>
          <p:spPr>
            <a:xfrm>
              <a:off x="0" y="0"/>
              <a:ext cx="3529118" cy="1994438"/>
            </a:xfrm>
            <a:custGeom>
              <a:avLst/>
              <a:gdLst/>
              <a:ahLst/>
              <a:cxnLst/>
              <a:rect l="l" t="t" r="r" b="b"/>
              <a:pathLst>
                <a:path w="3529118" h="1994438">
                  <a:moveTo>
                    <a:pt x="3404658" y="1994438"/>
                  </a:moveTo>
                  <a:lnTo>
                    <a:pt x="124460" y="1994438"/>
                  </a:lnTo>
                  <a:cubicBezTo>
                    <a:pt x="55880" y="1994438"/>
                    <a:pt x="0" y="1938558"/>
                    <a:pt x="0" y="1869978"/>
                  </a:cubicBezTo>
                  <a:lnTo>
                    <a:pt x="0" y="124460"/>
                  </a:lnTo>
                  <a:cubicBezTo>
                    <a:pt x="0" y="55880"/>
                    <a:pt x="55880" y="0"/>
                    <a:pt x="124460" y="0"/>
                  </a:cubicBezTo>
                  <a:lnTo>
                    <a:pt x="3404658" y="0"/>
                  </a:lnTo>
                  <a:cubicBezTo>
                    <a:pt x="3473238" y="0"/>
                    <a:pt x="3529118" y="55880"/>
                    <a:pt x="3529118" y="124460"/>
                  </a:cubicBezTo>
                  <a:lnTo>
                    <a:pt x="3529118" y="1869978"/>
                  </a:lnTo>
                  <a:cubicBezTo>
                    <a:pt x="3529118" y="1938558"/>
                    <a:pt x="3473238" y="1994438"/>
                    <a:pt x="3404658" y="1994438"/>
                  </a:cubicBezTo>
                  <a:close/>
                </a:path>
              </a:pathLst>
            </a:custGeom>
            <a:solidFill>
              <a:srgbClr val="FFFFFF"/>
            </a:solidFill>
          </p:spPr>
        </p:sp>
      </p:grpSp>
      <p:sp>
        <p:nvSpPr>
          <p:cNvPr id="4" name="TextBox 4"/>
          <p:cNvSpPr txBox="1"/>
          <p:nvPr/>
        </p:nvSpPr>
        <p:spPr>
          <a:xfrm>
            <a:off x="1208102" y="3666816"/>
            <a:ext cx="6869098" cy="2639825"/>
          </a:xfrm>
          <a:prstGeom prst="rect">
            <a:avLst/>
          </a:prstGeom>
        </p:spPr>
        <p:txBody>
          <a:bodyPr wrap="square" lIns="0" tIns="0" rIns="0" bIns="0" rtlCol="0" anchor="t">
            <a:spAutoFit/>
          </a:bodyPr>
          <a:lstStyle/>
          <a:p>
            <a:pPr>
              <a:lnSpc>
                <a:spcPts val="3450"/>
              </a:lnSpc>
            </a:pPr>
            <a:r>
              <a:rPr lang="en-US" sz="2000" i="0" u="none" strike="noStrike" dirty="0">
                <a:solidFill>
                  <a:srgbClr val="000000"/>
                </a:solidFill>
                <a:effectLst/>
                <a:latin typeface="Open Sauce" panose="020B0604020202020204" charset="0"/>
              </a:rPr>
              <a:t>In recent years, Jews who could prove that they were deported from Spain, could submit an application to the Portuguese authorities and the Jewish community living in Porto or Lisbon, and ask for citizenship in Portugal only by proving that they are descendants of those deported from Spain.</a:t>
            </a:r>
            <a:endParaRPr lang="en-US" sz="2000" dirty="0">
              <a:solidFill>
                <a:srgbClr val="000000"/>
              </a:solidFill>
              <a:latin typeface="Open Sauce" panose="020B0604020202020204" charset="0"/>
            </a:endParaRPr>
          </a:p>
        </p:txBody>
      </p:sp>
      <p:grpSp>
        <p:nvGrpSpPr>
          <p:cNvPr id="5" name="Group 5"/>
          <p:cNvGrpSpPr/>
          <p:nvPr/>
        </p:nvGrpSpPr>
        <p:grpSpPr>
          <a:xfrm>
            <a:off x="1228884" y="1052945"/>
            <a:ext cx="16220916" cy="1541736"/>
            <a:chOff x="0" y="-9525"/>
            <a:chExt cx="16830545" cy="2586389"/>
          </a:xfrm>
        </p:grpSpPr>
        <p:sp>
          <p:nvSpPr>
            <p:cNvPr id="6" name="TextBox 6"/>
            <p:cNvSpPr txBox="1"/>
            <p:nvPr/>
          </p:nvSpPr>
          <p:spPr>
            <a:xfrm>
              <a:off x="0" y="-9525"/>
              <a:ext cx="16830545" cy="1905116"/>
            </a:xfrm>
            <a:prstGeom prst="rect">
              <a:avLst/>
            </a:prstGeom>
          </p:spPr>
          <p:txBody>
            <a:bodyPr lIns="0" tIns="0" rIns="0" bIns="0" rtlCol="0" anchor="t">
              <a:spAutoFit/>
            </a:bodyPr>
            <a:lstStyle/>
            <a:p>
              <a:pPr>
                <a:lnSpc>
                  <a:spcPts val="9600"/>
                </a:lnSpc>
              </a:pPr>
              <a:r>
                <a:rPr lang="en-US" sz="6600" dirty="0">
                  <a:solidFill>
                    <a:srgbClr val="000000"/>
                  </a:solidFill>
                  <a:latin typeface="Open Sauce Bold"/>
                </a:rPr>
                <a:t>Why Did We Choose This Subject?</a:t>
              </a:r>
            </a:p>
          </p:txBody>
        </p:sp>
        <p:sp>
          <p:nvSpPr>
            <p:cNvPr id="7" name="TextBox 7"/>
            <p:cNvSpPr txBox="1"/>
            <p:nvPr/>
          </p:nvSpPr>
          <p:spPr>
            <a:xfrm>
              <a:off x="0" y="1958830"/>
              <a:ext cx="16830545" cy="618034"/>
            </a:xfrm>
            <a:prstGeom prst="rect">
              <a:avLst/>
            </a:prstGeom>
          </p:spPr>
          <p:txBody>
            <a:bodyPr lIns="0" tIns="0" rIns="0" bIns="0" rtlCol="0" anchor="t">
              <a:spAutoFit/>
            </a:bodyPr>
            <a:lstStyle/>
            <a:p>
              <a:pPr>
                <a:lnSpc>
                  <a:spcPts val="3900"/>
                </a:lnSpc>
              </a:pPr>
              <a:endParaRPr lang="en-US" sz="3000" dirty="0">
                <a:solidFill>
                  <a:srgbClr val="000000"/>
                </a:solidFill>
                <a:latin typeface="Open Sauce"/>
              </a:endParaRPr>
            </a:p>
          </p:txBody>
        </p:sp>
      </p:grpSp>
      <p:grpSp>
        <p:nvGrpSpPr>
          <p:cNvPr id="8" name="Group 8"/>
          <p:cNvGrpSpPr/>
          <p:nvPr/>
        </p:nvGrpSpPr>
        <p:grpSpPr>
          <a:xfrm>
            <a:off x="860537" y="2640301"/>
            <a:ext cx="7558459" cy="794532"/>
            <a:chOff x="0" y="0"/>
            <a:chExt cx="6282449" cy="660400"/>
          </a:xfrm>
        </p:grpSpPr>
        <p:sp>
          <p:nvSpPr>
            <p:cNvPr id="9" name="Freeform 9"/>
            <p:cNvSpPr/>
            <p:nvPr/>
          </p:nvSpPr>
          <p:spPr>
            <a:xfrm>
              <a:off x="0" y="0"/>
              <a:ext cx="6282449" cy="660400"/>
            </a:xfrm>
            <a:custGeom>
              <a:avLst/>
              <a:gdLst/>
              <a:ahLst/>
              <a:cxnLst/>
              <a:rect l="l" t="t" r="r" b="b"/>
              <a:pathLst>
                <a:path w="6282449" h="660400">
                  <a:moveTo>
                    <a:pt x="6157989" y="660400"/>
                  </a:moveTo>
                  <a:lnTo>
                    <a:pt x="124460" y="660400"/>
                  </a:lnTo>
                  <a:cubicBezTo>
                    <a:pt x="55880" y="660400"/>
                    <a:pt x="0" y="604520"/>
                    <a:pt x="0" y="535940"/>
                  </a:cubicBezTo>
                  <a:lnTo>
                    <a:pt x="0" y="124460"/>
                  </a:lnTo>
                  <a:cubicBezTo>
                    <a:pt x="0" y="55880"/>
                    <a:pt x="55880" y="0"/>
                    <a:pt x="124460" y="0"/>
                  </a:cubicBezTo>
                  <a:lnTo>
                    <a:pt x="6157989" y="0"/>
                  </a:lnTo>
                  <a:cubicBezTo>
                    <a:pt x="6226570" y="0"/>
                    <a:pt x="6282449" y="55880"/>
                    <a:pt x="6282449" y="124460"/>
                  </a:cubicBezTo>
                  <a:lnTo>
                    <a:pt x="6282449" y="535940"/>
                  </a:lnTo>
                  <a:cubicBezTo>
                    <a:pt x="6282449" y="604520"/>
                    <a:pt x="6226570" y="660400"/>
                    <a:pt x="6157989" y="660400"/>
                  </a:cubicBezTo>
                  <a:close/>
                </a:path>
              </a:pathLst>
            </a:custGeom>
            <a:solidFill>
              <a:srgbClr val="000000"/>
            </a:solidFill>
          </p:spPr>
        </p:sp>
      </p:grpSp>
      <p:grpSp>
        <p:nvGrpSpPr>
          <p:cNvPr id="10" name="Group 10"/>
          <p:cNvGrpSpPr/>
          <p:nvPr/>
        </p:nvGrpSpPr>
        <p:grpSpPr>
          <a:xfrm>
            <a:off x="9500657" y="4986729"/>
            <a:ext cx="7558459" cy="4271571"/>
            <a:chOff x="0" y="0"/>
            <a:chExt cx="3529118" cy="1994438"/>
          </a:xfrm>
        </p:grpSpPr>
        <p:sp>
          <p:nvSpPr>
            <p:cNvPr id="11" name="Freeform 11"/>
            <p:cNvSpPr/>
            <p:nvPr/>
          </p:nvSpPr>
          <p:spPr>
            <a:xfrm>
              <a:off x="0" y="0"/>
              <a:ext cx="3529118" cy="1994438"/>
            </a:xfrm>
            <a:custGeom>
              <a:avLst/>
              <a:gdLst/>
              <a:ahLst/>
              <a:cxnLst/>
              <a:rect l="l" t="t" r="r" b="b"/>
              <a:pathLst>
                <a:path w="3529118" h="1994438">
                  <a:moveTo>
                    <a:pt x="3404658" y="1994438"/>
                  </a:moveTo>
                  <a:lnTo>
                    <a:pt x="124460" y="1994438"/>
                  </a:lnTo>
                  <a:cubicBezTo>
                    <a:pt x="55880" y="1994438"/>
                    <a:pt x="0" y="1938558"/>
                    <a:pt x="0" y="1869978"/>
                  </a:cubicBezTo>
                  <a:lnTo>
                    <a:pt x="0" y="124460"/>
                  </a:lnTo>
                  <a:cubicBezTo>
                    <a:pt x="0" y="55880"/>
                    <a:pt x="55880" y="0"/>
                    <a:pt x="124460" y="0"/>
                  </a:cubicBezTo>
                  <a:lnTo>
                    <a:pt x="3404658" y="0"/>
                  </a:lnTo>
                  <a:cubicBezTo>
                    <a:pt x="3473238" y="0"/>
                    <a:pt x="3529118" y="55880"/>
                    <a:pt x="3529118" y="124460"/>
                  </a:cubicBezTo>
                  <a:lnTo>
                    <a:pt x="3529118" y="1869978"/>
                  </a:lnTo>
                  <a:cubicBezTo>
                    <a:pt x="3529118" y="1938558"/>
                    <a:pt x="3473238" y="1994438"/>
                    <a:pt x="3404658" y="1994438"/>
                  </a:cubicBezTo>
                  <a:close/>
                </a:path>
              </a:pathLst>
            </a:custGeom>
            <a:solidFill>
              <a:srgbClr val="FFFFFF"/>
            </a:solidFill>
          </p:spPr>
        </p:sp>
      </p:grpSp>
      <p:sp>
        <p:nvSpPr>
          <p:cNvPr id="12" name="TextBox 12"/>
          <p:cNvSpPr txBox="1"/>
          <p:nvPr/>
        </p:nvSpPr>
        <p:spPr>
          <a:xfrm>
            <a:off x="9974062" y="6106529"/>
            <a:ext cx="6611650" cy="2639825"/>
          </a:xfrm>
          <a:prstGeom prst="rect">
            <a:avLst/>
          </a:prstGeom>
        </p:spPr>
        <p:txBody>
          <a:bodyPr lIns="0" tIns="0" rIns="0" bIns="0" rtlCol="0" anchor="t">
            <a:spAutoFit/>
          </a:bodyPr>
          <a:lstStyle/>
          <a:p>
            <a:pPr>
              <a:lnSpc>
                <a:spcPts val="3450"/>
              </a:lnSpc>
            </a:pPr>
            <a:r>
              <a:rPr lang="en-US" sz="2000" i="0" u="none" strike="noStrike" dirty="0">
                <a:solidFill>
                  <a:srgbClr val="000000"/>
                </a:solidFill>
                <a:effectLst/>
                <a:latin typeface="Open Sauce" panose="020B0604020202020204" charset="0"/>
              </a:rPr>
              <a:t>At the end of 2022, the Portuguese government decided to tighten the conditions for obtaining citizenship and a Portuguese passport for the descendants of those deported from Spain, and from now on you also have to show affinity to the state of Portugal.</a:t>
            </a:r>
            <a:endParaRPr lang="en-US" sz="2000" dirty="0">
              <a:solidFill>
                <a:srgbClr val="000000"/>
              </a:solidFill>
              <a:latin typeface="Open Sauce" panose="020B0604020202020204" charset="0"/>
            </a:endParaRPr>
          </a:p>
        </p:txBody>
      </p:sp>
      <p:grpSp>
        <p:nvGrpSpPr>
          <p:cNvPr id="13" name="Group 13"/>
          <p:cNvGrpSpPr/>
          <p:nvPr/>
        </p:nvGrpSpPr>
        <p:grpSpPr>
          <a:xfrm>
            <a:off x="9500657" y="4986729"/>
            <a:ext cx="7558459" cy="794532"/>
            <a:chOff x="0" y="0"/>
            <a:chExt cx="6282449" cy="660400"/>
          </a:xfrm>
        </p:grpSpPr>
        <p:sp>
          <p:nvSpPr>
            <p:cNvPr id="14" name="Freeform 14"/>
            <p:cNvSpPr/>
            <p:nvPr/>
          </p:nvSpPr>
          <p:spPr>
            <a:xfrm>
              <a:off x="0" y="0"/>
              <a:ext cx="6282449" cy="660400"/>
            </a:xfrm>
            <a:custGeom>
              <a:avLst/>
              <a:gdLst/>
              <a:ahLst/>
              <a:cxnLst/>
              <a:rect l="l" t="t" r="r" b="b"/>
              <a:pathLst>
                <a:path w="6282449" h="660400">
                  <a:moveTo>
                    <a:pt x="6157989" y="660400"/>
                  </a:moveTo>
                  <a:lnTo>
                    <a:pt x="124460" y="660400"/>
                  </a:lnTo>
                  <a:cubicBezTo>
                    <a:pt x="55880" y="660400"/>
                    <a:pt x="0" y="604520"/>
                    <a:pt x="0" y="535940"/>
                  </a:cubicBezTo>
                  <a:lnTo>
                    <a:pt x="0" y="124460"/>
                  </a:lnTo>
                  <a:cubicBezTo>
                    <a:pt x="0" y="55880"/>
                    <a:pt x="55880" y="0"/>
                    <a:pt x="124460" y="0"/>
                  </a:cubicBezTo>
                  <a:lnTo>
                    <a:pt x="6157989" y="0"/>
                  </a:lnTo>
                  <a:cubicBezTo>
                    <a:pt x="6226570" y="0"/>
                    <a:pt x="6282449" y="55880"/>
                    <a:pt x="6282449" y="124460"/>
                  </a:cubicBezTo>
                  <a:lnTo>
                    <a:pt x="6282449" y="535940"/>
                  </a:lnTo>
                  <a:cubicBezTo>
                    <a:pt x="6282449" y="604520"/>
                    <a:pt x="6226570" y="660400"/>
                    <a:pt x="6157989" y="660400"/>
                  </a:cubicBezTo>
                  <a:close/>
                </a:path>
              </a:pathLst>
            </a:custGeom>
            <a:solidFill>
              <a:srgbClr val="000000"/>
            </a:solidFill>
          </p:spPr>
        </p:sp>
      </p:grpSp>
      <p:sp>
        <p:nvSpPr>
          <p:cNvPr id="15" name="TextBox 15"/>
          <p:cNvSpPr txBox="1"/>
          <p:nvPr/>
        </p:nvSpPr>
        <p:spPr>
          <a:xfrm>
            <a:off x="9980988" y="5013476"/>
            <a:ext cx="7316411" cy="741037"/>
          </a:xfrm>
          <a:prstGeom prst="rect">
            <a:avLst/>
          </a:prstGeom>
        </p:spPr>
        <p:txBody>
          <a:bodyPr wrap="square" lIns="0" tIns="0" rIns="0" bIns="0" rtlCol="0" anchor="t">
            <a:spAutoFit/>
          </a:bodyPr>
          <a:lstStyle/>
          <a:p>
            <a:pPr>
              <a:lnSpc>
                <a:spcPts val="2989"/>
              </a:lnSpc>
            </a:pPr>
            <a:r>
              <a:rPr lang="en-US" sz="2299" dirty="0">
                <a:solidFill>
                  <a:srgbClr val="FFFFFF"/>
                </a:solidFill>
                <a:latin typeface="Open Sauce Bold"/>
              </a:rPr>
              <a:t>The hardening of the Portuguese government's conditions</a:t>
            </a:r>
          </a:p>
        </p:txBody>
      </p:sp>
      <p:sp>
        <p:nvSpPr>
          <p:cNvPr id="16" name="TextBox 16"/>
          <p:cNvSpPr txBox="1"/>
          <p:nvPr/>
        </p:nvSpPr>
        <p:spPr>
          <a:xfrm>
            <a:off x="931896" y="2649235"/>
            <a:ext cx="7415743" cy="741037"/>
          </a:xfrm>
          <a:prstGeom prst="rect">
            <a:avLst/>
          </a:prstGeom>
        </p:spPr>
        <p:txBody>
          <a:bodyPr wrap="square" lIns="0" tIns="0" rIns="0" bIns="0" rtlCol="0" anchor="t">
            <a:spAutoFit/>
          </a:bodyPr>
          <a:lstStyle/>
          <a:p>
            <a:pPr>
              <a:lnSpc>
                <a:spcPts val="2989"/>
              </a:lnSpc>
            </a:pPr>
            <a:r>
              <a:rPr lang="en-US" sz="2299" dirty="0">
                <a:solidFill>
                  <a:srgbClr val="FFFFFF"/>
                </a:solidFill>
                <a:latin typeface="Open Sauce Bold"/>
              </a:rPr>
              <a:t>Increase in Jewish applications for a Portuguese passport</a:t>
            </a:r>
          </a:p>
        </p:txBody>
      </p:sp>
      <p:pic>
        <p:nvPicPr>
          <p:cNvPr id="19" name="Picture 2" descr="Remax Logo PNG Vector (PDF) Free Download">
            <a:extLst>
              <a:ext uri="{FF2B5EF4-FFF2-40B4-BE49-F238E27FC236}">
                <a16:creationId xmlns:a16="http://schemas.microsoft.com/office/drawing/2014/main" id="{E645AE3C-0E93-6006-BEE3-BF0CFFEFF698}"/>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846682" y="2859166"/>
            <a:ext cx="7558459" cy="4271571"/>
            <a:chOff x="0" y="0"/>
            <a:chExt cx="3529118" cy="1994438"/>
          </a:xfrm>
        </p:grpSpPr>
        <p:sp>
          <p:nvSpPr>
            <p:cNvPr id="3" name="Freeform 3"/>
            <p:cNvSpPr/>
            <p:nvPr/>
          </p:nvSpPr>
          <p:spPr>
            <a:xfrm>
              <a:off x="0" y="0"/>
              <a:ext cx="3529118" cy="1994438"/>
            </a:xfrm>
            <a:custGeom>
              <a:avLst/>
              <a:gdLst/>
              <a:ahLst/>
              <a:cxnLst/>
              <a:rect l="l" t="t" r="r" b="b"/>
              <a:pathLst>
                <a:path w="3529118" h="1994438">
                  <a:moveTo>
                    <a:pt x="3404658" y="1994438"/>
                  </a:moveTo>
                  <a:lnTo>
                    <a:pt x="124460" y="1994438"/>
                  </a:lnTo>
                  <a:cubicBezTo>
                    <a:pt x="55880" y="1994438"/>
                    <a:pt x="0" y="1938558"/>
                    <a:pt x="0" y="1869978"/>
                  </a:cubicBezTo>
                  <a:lnTo>
                    <a:pt x="0" y="124460"/>
                  </a:lnTo>
                  <a:cubicBezTo>
                    <a:pt x="0" y="55880"/>
                    <a:pt x="55880" y="0"/>
                    <a:pt x="124460" y="0"/>
                  </a:cubicBezTo>
                  <a:lnTo>
                    <a:pt x="3404658" y="0"/>
                  </a:lnTo>
                  <a:cubicBezTo>
                    <a:pt x="3473238" y="0"/>
                    <a:pt x="3529118" y="55880"/>
                    <a:pt x="3529118" y="124460"/>
                  </a:cubicBezTo>
                  <a:lnTo>
                    <a:pt x="3529118" y="1869978"/>
                  </a:lnTo>
                  <a:cubicBezTo>
                    <a:pt x="3529118" y="1938558"/>
                    <a:pt x="3473238" y="1994438"/>
                    <a:pt x="3404658" y="1994438"/>
                  </a:cubicBezTo>
                  <a:close/>
                </a:path>
              </a:pathLst>
            </a:custGeom>
            <a:solidFill>
              <a:srgbClr val="FFFFFF"/>
            </a:solidFill>
          </p:spPr>
        </p:sp>
      </p:grpSp>
      <p:sp>
        <p:nvSpPr>
          <p:cNvPr id="4" name="TextBox 4"/>
          <p:cNvSpPr txBox="1"/>
          <p:nvPr/>
        </p:nvSpPr>
        <p:spPr>
          <a:xfrm>
            <a:off x="1191362" y="3520410"/>
            <a:ext cx="6869098" cy="3549305"/>
          </a:xfrm>
          <a:prstGeom prst="rect">
            <a:avLst/>
          </a:prstGeom>
        </p:spPr>
        <p:txBody>
          <a:bodyPr wrap="square" lIns="0" tIns="0" rIns="0" bIns="0" rtlCol="0" anchor="t">
            <a:spAutoFit/>
          </a:bodyPr>
          <a:lstStyle/>
          <a:p>
            <a:pPr>
              <a:lnSpc>
                <a:spcPts val="3450"/>
              </a:lnSpc>
            </a:pPr>
            <a:r>
              <a:rPr lang="en-US" sz="2400" i="0" u="none" strike="noStrike" dirty="0">
                <a:solidFill>
                  <a:srgbClr val="000000"/>
                </a:solidFill>
                <a:effectLst/>
                <a:latin typeface="Open Sauce" panose="020B0604020202020204" charset="0"/>
              </a:rPr>
              <a:t>One of these ways is to invest or purchase real estate in Portugal.</a:t>
            </a:r>
          </a:p>
          <a:p>
            <a:pPr>
              <a:lnSpc>
                <a:spcPts val="3450"/>
              </a:lnSpc>
            </a:pPr>
            <a:endParaRPr lang="en-US" sz="2400" dirty="0">
              <a:solidFill>
                <a:srgbClr val="000000"/>
              </a:solidFill>
              <a:latin typeface="Open Sauce" panose="020B0604020202020204" charset="0"/>
            </a:endParaRPr>
          </a:p>
          <a:p>
            <a:pPr>
              <a:lnSpc>
                <a:spcPts val="3450"/>
              </a:lnSpc>
            </a:pPr>
            <a:r>
              <a:rPr lang="en-US" sz="2400" i="0" u="none" strike="noStrike" dirty="0">
                <a:solidFill>
                  <a:srgbClr val="000000"/>
                </a:solidFill>
                <a:effectLst/>
                <a:latin typeface="Open Sauce" panose="020B0604020202020204" charset="0"/>
              </a:rPr>
              <a:t>We decided to check whether it is possible to analyze the information on properties in Portugal using the Remax Portugal website, and to determine what is a good property for investment in Portugal.</a:t>
            </a:r>
            <a:endParaRPr lang="en-US" sz="2400" dirty="0">
              <a:solidFill>
                <a:srgbClr val="000000"/>
              </a:solidFill>
              <a:latin typeface="Open Sauce" panose="020B0604020202020204" charset="0"/>
            </a:endParaRPr>
          </a:p>
        </p:txBody>
      </p:sp>
      <p:grpSp>
        <p:nvGrpSpPr>
          <p:cNvPr id="8" name="Group 8"/>
          <p:cNvGrpSpPr/>
          <p:nvPr/>
        </p:nvGrpSpPr>
        <p:grpSpPr>
          <a:xfrm>
            <a:off x="860537" y="2640301"/>
            <a:ext cx="7558459" cy="794532"/>
            <a:chOff x="0" y="0"/>
            <a:chExt cx="6282449" cy="660400"/>
          </a:xfrm>
        </p:grpSpPr>
        <p:sp>
          <p:nvSpPr>
            <p:cNvPr id="9" name="Freeform 9"/>
            <p:cNvSpPr/>
            <p:nvPr/>
          </p:nvSpPr>
          <p:spPr>
            <a:xfrm>
              <a:off x="0" y="0"/>
              <a:ext cx="6282449" cy="660400"/>
            </a:xfrm>
            <a:custGeom>
              <a:avLst/>
              <a:gdLst/>
              <a:ahLst/>
              <a:cxnLst/>
              <a:rect l="l" t="t" r="r" b="b"/>
              <a:pathLst>
                <a:path w="6282449" h="660400">
                  <a:moveTo>
                    <a:pt x="6157989" y="660400"/>
                  </a:moveTo>
                  <a:lnTo>
                    <a:pt x="124460" y="660400"/>
                  </a:lnTo>
                  <a:cubicBezTo>
                    <a:pt x="55880" y="660400"/>
                    <a:pt x="0" y="604520"/>
                    <a:pt x="0" y="535940"/>
                  </a:cubicBezTo>
                  <a:lnTo>
                    <a:pt x="0" y="124460"/>
                  </a:lnTo>
                  <a:cubicBezTo>
                    <a:pt x="0" y="55880"/>
                    <a:pt x="55880" y="0"/>
                    <a:pt x="124460" y="0"/>
                  </a:cubicBezTo>
                  <a:lnTo>
                    <a:pt x="6157989" y="0"/>
                  </a:lnTo>
                  <a:cubicBezTo>
                    <a:pt x="6226570" y="0"/>
                    <a:pt x="6282449" y="55880"/>
                    <a:pt x="6282449" y="124460"/>
                  </a:cubicBezTo>
                  <a:lnTo>
                    <a:pt x="6282449" y="535940"/>
                  </a:lnTo>
                  <a:cubicBezTo>
                    <a:pt x="6282449" y="604520"/>
                    <a:pt x="6226570" y="660400"/>
                    <a:pt x="6157989" y="660400"/>
                  </a:cubicBezTo>
                  <a:close/>
                </a:path>
              </a:pathLst>
            </a:custGeom>
            <a:solidFill>
              <a:srgbClr val="000000"/>
            </a:solidFill>
          </p:spPr>
        </p:sp>
      </p:grpSp>
      <p:grpSp>
        <p:nvGrpSpPr>
          <p:cNvPr id="10" name="Group 10"/>
          <p:cNvGrpSpPr/>
          <p:nvPr/>
        </p:nvGrpSpPr>
        <p:grpSpPr>
          <a:xfrm>
            <a:off x="9500657" y="4986729"/>
            <a:ext cx="7558459" cy="3073997"/>
            <a:chOff x="0" y="0"/>
            <a:chExt cx="3529118" cy="1994438"/>
          </a:xfrm>
        </p:grpSpPr>
        <p:sp>
          <p:nvSpPr>
            <p:cNvPr id="11" name="Freeform 11"/>
            <p:cNvSpPr/>
            <p:nvPr/>
          </p:nvSpPr>
          <p:spPr>
            <a:xfrm>
              <a:off x="0" y="0"/>
              <a:ext cx="3529118" cy="1994438"/>
            </a:xfrm>
            <a:custGeom>
              <a:avLst/>
              <a:gdLst/>
              <a:ahLst/>
              <a:cxnLst/>
              <a:rect l="l" t="t" r="r" b="b"/>
              <a:pathLst>
                <a:path w="3529118" h="1994438">
                  <a:moveTo>
                    <a:pt x="3404658" y="1994438"/>
                  </a:moveTo>
                  <a:lnTo>
                    <a:pt x="124460" y="1994438"/>
                  </a:lnTo>
                  <a:cubicBezTo>
                    <a:pt x="55880" y="1994438"/>
                    <a:pt x="0" y="1938558"/>
                    <a:pt x="0" y="1869978"/>
                  </a:cubicBezTo>
                  <a:lnTo>
                    <a:pt x="0" y="124460"/>
                  </a:lnTo>
                  <a:cubicBezTo>
                    <a:pt x="0" y="55880"/>
                    <a:pt x="55880" y="0"/>
                    <a:pt x="124460" y="0"/>
                  </a:cubicBezTo>
                  <a:lnTo>
                    <a:pt x="3404658" y="0"/>
                  </a:lnTo>
                  <a:cubicBezTo>
                    <a:pt x="3473238" y="0"/>
                    <a:pt x="3529118" y="55880"/>
                    <a:pt x="3529118" y="124460"/>
                  </a:cubicBezTo>
                  <a:lnTo>
                    <a:pt x="3529118" y="1869978"/>
                  </a:lnTo>
                  <a:cubicBezTo>
                    <a:pt x="3529118" y="1938558"/>
                    <a:pt x="3473238" y="1994438"/>
                    <a:pt x="3404658" y="1994438"/>
                  </a:cubicBezTo>
                  <a:close/>
                </a:path>
              </a:pathLst>
            </a:custGeom>
            <a:solidFill>
              <a:srgbClr val="FFFFFF"/>
            </a:solidFill>
          </p:spPr>
        </p:sp>
      </p:grpSp>
      <p:sp>
        <p:nvSpPr>
          <p:cNvPr id="12" name="TextBox 12"/>
          <p:cNvSpPr txBox="1"/>
          <p:nvPr/>
        </p:nvSpPr>
        <p:spPr>
          <a:xfrm>
            <a:off x="9974062" y="6106529"/>
            <a:ext cx="6611650" cy="1753942"/>
          </a:xfrm>
          <a:prstGeom prst="rect">
            <a:avLst/>
          </a:prstGeom>
        </p:spPr>
        <p:txBody>
          <a:bodyPr lIns="0" tIns="0" rIns="0" bIns="0" rtlCol="0" anchor="t">
            <a:spAutoFit/>
          </a:bodyPr>
          <a:lstStyle/>
          <a:p>
            <a:pPr>
              <a:lnSpc>
                <a:spcPts val="3450"/>
              </a:lnSpc>
            </a:pPr>
            <a:r>
              <a:rPr lang="en-US" sz="2400" i="0" u="none" strike="noStrike" dirty="0">
                <a:solidFill>
                  <a:srgbClr val="000000"/>
                </a:solidFill>
                <a:effectLst/>
                <a:latin typeface="Open Sauce" panose="020B0604020202020204" charset="0"/>
              </a:rPr>
              <a:t>The goal is to help those Jews who want to become citizens in Portugal, and they are now faced with the tightening of the conditions for obtaining citizenship/</a:t>
            </a:r>
            <a:endParaRPr lang="en-US" sz="2400" dirty="0">
              <a:solidFill>
                <a:srgbClr val="000000"/>
              </a:solidFill>
              <a:latin typeface="Open Sauce" panose="020B0604020202020204" charset="0"/>
            </a:endParaRPr>
          </a:p>
        </p:txBody>
      </p:sp>
      <p:grpSp>
        <p:nvGrpSpPr>
          <p:cNvPr id="13" name="Group 13"/>
          <p:cNvGrpSpPr/>
          <p:nvPr/>
        </p:nvGrpSpPr>
        <p:grpSpPr>
          <a:xfrm>
            <a:off x="9500657" y="4986729"/>
            <a:ext cx="7558459" cy="794532"/>
            <a:chOff x="0" y="0"/>
            <a:chExt cx="6282449" cy="660400"/>
          </a:xfrm>
        </p:grpSpPr>
        <p:sp>
          <p:nvSpPr>
            <p:cNvPr id="14" name="Freeform 14"/>
            <p:cNvSpPr/>
            <p:nvPr/>
          </p:nvSpPr>
          <p:spPr>
            <a:xfrm>
              <a:off x="0" y="0"/>
              <a:ext cx="6282449" cy="660400"/>
            </a:xfrm>
            <a:custGeom>
              <a:avLst/>
              <a:gdLst/>
              <a:ahLst/>
              <a:cxnLst/>
              <a:rect l="l" t="t" r="r" b="b"/>
              <a:pathLst>
                <a:path w="6282449" h="660400">
                  <a:moveTo>
                    <a:pt x="6157989" y="660400"/>
                  </a:moveTo>
                  <a:lnTo>
                    <a:pt x="124460" y="660400"/>
                  </a:lnTo>
                  <a:cubicBezTo>
                    <a:pt x="55880" y="660400"/>
                    <a:pt x="0" y="604520"/>
                    <a:pt x="0" y="535940"/>
                  </a:cubicBezTo>
                  <a:lnTo>
                    <a:pt x="0" y="124460"/>
                  </a:lnTo>
                  <a:cubicBezTo>
                    <a:pt x="0" y="55880"/>
                    <a:pt x="55880" y="0"/>
                    <a:pt x="124460" y="0"/>
                  </a:cubicBezTo>
                  <a:lnTo>
                    <a:pt x="6157989" y="0"/>
                  </a:lnTo>
                  <a:cubicBezTo>
                    <a:pt x="6226570" y="0"/>
                    <a:pt x="6282449" y="55880"/>
                    <a:pt x="6282449" y="124460"/>
                  </a:cubicBezTo>
                  <a:lnTo>
                    <a:pt x="6282449" y="535940"/>
                  </a:lnTo>
                  <a:cubicBezTo>
                    <a:pt x="6282449" y="604520"/>
                    <a:pt x="6226570" y="660400"/>
                    <a:pt x="6157989" y="660400"/>
                  </a:cubicBezTo>
                  <a:close/>
                </a:path>
              </a:pathLst>
            </a:custGeom>
            <a:solidFill>
              <a:srgbClr val="000000"/>
            </a:solidFill>
          </p:spPr>
        </p:sp>
      </p:grpSp>
      <p:sp>
        <p:nvSpPr>
          <p:cNvPr id="15" name="TextBox 15"/>
          <p:cNvSpPr txBox="1"/>
          <p:nvPr/>
        </p:nvSpPr>
        <p:spPr>
          <a:xfrm>
            <a:off x="12649200" y="5238267"/>
            <a:ext cx="7316411" cy="356316"/>
          </a:xfrm>
          <a:prstGeom prst="rect">
            <a:avLst/>
          </a:prstGeom>
        </p:spPr>
        <p:txBody>
          <a:bodyPr wrap="square" lIns="0" tIns="0" rIns="0" bIns="0" rtlCol="0" anchor="t">
            <a:spAutoFit/>
          </a:bodyPr>
          <a:lstStyle/>
          <a:p>
            <a:pPr>
              <a:lnSpc>
                <a:spcPts val="2989"/>
              </a:lnSpc>
            </a:pPr>
            <a:r>
              <a:rPr lang="en-US" sz="2299" dirty="0">
                <a:solidFill>
                  <a:srgbClr val="FFFFFF"/>
                </a:solidFill>
                <a:latin typeface="Open Sauce Bold"/>
              </a:rPr>
              <a:t>The goal</a:t>
            </a:r>
          </a:p>
        </p:txBody>
      </p:sp>
      <p:sp>
        <p:nvSpPr>
          <p:cNvPr id="16" name="TextBox 16"/>
          <p:cNvSpPr txBox="1"/>
          <p:nvPr/>
        </p:nvSpPr>
        <p:spPr>
          <a:xfrm>
            <a:off x="3352800" y="2802018"/>
            <a:ext cx="7415743" cy="356316"/>
          </a:xfrm>
          <a:prstGeom prst="rect">
            <a:avLst/>
          </a:prstGeom>
        </p:spPr>
        <p:txBody>
          <a:bodyPr wrap="square" lIns="0" tIns="0" rIns="0" bIns="0" rtlCol="0" anchor="t">
            <a:spAutoFit/>
          </a:bodyPr>
          <a:lstStyle/>
          <a:p>
            <a:pPr>
              <a:lnSpc>
                <a:spcPts val="2989"/>
              </a:lnSpc>
            </a:pPr>
            <a:r>
              <a:rPr lang="en-US" sz="2299" dirty="0">
                <a:solidFill>
                  <a:srgbClr val="FFFFFF"/>
                </a:solidFill>
                <a:latin typeface="Open Sauce Bold"/>
              </a:rPr>
              <a:t>The solution</a:t>
            </a:r>
          </a:p>
        </p:txBody>
      </p:sp>
      <p:grpSp>
        <p:nvGrpSpPr>
          <p:cNvPr id="5" name="Group 5"/>
          <p:cNvGrpSpPr/>
          <p:nvPr/>
        </p:nvGrpSpPr>
        <p:grpSpPr>
          <a:xfrm>
            <a:off x="1228884" y="1052945"/>
            <a:ext cx="16220916" cy="1956955"/>
            <a:chOff x="0" y="-9525"/>
            <a:chExt cx="16830545" cy="3282952"/>
          </a:xfrm>
        </p:grpSpPr>
        <p:sp>
          <p:nvSpPr>
            <p:cNvPr id="7" name="TextBox 7"/>
            <p:cNvSpPr txBox="1"/>
            <p:nvPr/>
          </p:nvSpPr>
          <p:spPr>
            <a:xfrm>
              <a:off x="0" y="1958830"/>
              <a:ext cx="16830545" cy="618034"/>
            </a:xfrm>
            <a:prstGeom prst="rect">
              <a:avLst/>
            </a:prstGeom>
          </p:spPr>
          <p:txBody>
            <a:bodyPr lIns="0" tIns="0" rIns="0" bIns="0" rtlCol="0" anchor="t">
              <a:spAutoFit/>
            </a:bodyPr>
            <a:lstStyle/>
            <a:p>
              <a:pPr>
                <a:lnSpc>
                  <a:spcPts val="3900"/>
                </a:lnSpc>
              </a:pPr>
              <a:endParaRPr lang="en-US" sz="3000" dirty="0">
                <a:solidFill>
                  <a:srgbClr val="000000"/>
                </a:solidFill>
                <a:latin typeface="Open Sauce"/>
              </a:endParaRPr>
            </a:p>
          </p:txBody>
        </p:sp>
        <p:sp>
          <p:nvSpPr>
            <p:cNvPr id="6" name="TextBox 6"/>
            <p:cNvSpPr txBox="1"/>
            <p:nvPr/>
          </p:nvSpPr>
          <p:spPr>
            <a:xfrm>
              <a:off x="0" y="-9525"/>
              <a:ext cx="16830545" cy="3282952"/>
            </a:xfrm>
            <a:prstGeom prst="rect">
              <a:avLst/>
            </a:prstGeom>
          </p:spPr>
          <p:txBody>
            <a:bodyPr lIns="0" tIns="0" rIns="0" bIns="0" rtlCol="0" anchor="t">
              <a:spAutoFit/>
            </a:bodyPr>
            <a:lstStyle/>
            <a:p>
              <a:pPr>
                <a:lnSpc>
                  <a:spcPts val="9600"/>
                </a:lnSpc>
              </a:pPr>
              <a:r>
                <a:rPr lang="en-US" sz="8000" dirty="0">
                  <a:solidFill>
                    <a:srgbClr val="000000"/>
                  </a:solidFill>
                  <a:latin typeface="Open Sauce Bold"/>
                </a:rPr>
                <a:t>Why did we choose this topic?</a:t>
              </a:r>
            </a:p>
          </p:txBody>
        </p:sp>
      </p:grpSp>
      <p:pic>
        <p:nvPicPr>
          <p:cNvPr id="20" name="Picture 2" descr="Remax Logo PNG Vector (PDF) Free Download">
            <a:extLst>
              <a:ext uri="{FF2B5EF4-FFF2-40B4-BE49-F238E27FC236}">
                <a16:creationId xmlns:a16="http://schemas.microsoft.com/office/drawing/2014/main" id="{9D399F4D-A083-E616-E7A8-1080CDC168A0}"/>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65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3" name="TextBox 3"/>
          <p:cNvSpPr txBox="1"/>
          <p:nvPr/>
        </p:nvSpPr>
        <p:spPr>
          <a:xfrm>
            <a:off x="3954518" y="1374139"/>
            <a:ext cx="10378964" cy="2769989"/>
          </a:xfrm>
          <a:prstGeom prst="rect">
            <a:avLst/>
          </a:prstGeom>
        </p:spPr>
        <p:txBody>
          <a:bodyPr lIns="0" tIns="0" rIns="0" bIns="0" rtlCol="0" anchor="t">
            <a:spAutoFit/>
          </a:bodyPr>
          <a:lstStyle/>
          <a:p>
            <a:pPr algn="ctr">
              <a:lnSpc>
                <a:spcPts val="10800"/>
              </a:lnSpc>
            </a:pPr>
            <a:r>
              <a:rPr lang="en-US" sz="9000" dirty="0">
                <a:solidFill>
                  <a:srgbClr val="000000"/>
                </a:solidFill>
                <a:latin typeface="Open Sauce Bold"/>
              </a:rPr>
              <a:t>Main Process Steps</a:t>
            </a:r>
          </a:p>
        </p:txBody>
      </p:sp>
      <p:grpSp>
        <p:nvGrpSpPr>
          <p:cNvPr id="5" name="Group 5"/>
          <p:cNvGrpSpPr/>
          <p:nvPr/>
        </p:nvGrpSpPr>
        <p:grpSpPr>
          <a:xfrm>
            <a:off x="3313021" y="5143500"/>
            <a:ext cx="5526237" cy="1106211"/>
            <a:chOff x="0" y="0"/>
            <a:chExt cx="3299125" cy="660400"/>
          </a:xfrm>
        </p:grpSpPr>
        <p:sp>
          <p:nvSpPr>
            <p:cNvPr id="6" name="Freeform 6"/>
            <p:cNvSpPr/>
            <p:nvPr/>
          </p:nvSpPr>
          <p:spPr>
            <a:xfrm>
              <a:off x="0" y="0"/>
              <a:ext cx="3299125" cy="660400"/>
            </a:xfrm>
            <a:custGeom>
              <a:avLst/>
              <a:gdLst/>
              <a:ahLst/>
              <a:cxnLst/>
              <a:rect l="l" t="t" r="r" b="b"/>
              <a:pathLst>
                <a:path w="3299125" h="660400">
                  <a:moveTo>
                    <a:pt x="3174665" y="660400"/>
                  </a:moveTo>
                  <a:lnTo>
                    <a:pt x="124460" y="660400"/>
                  </a:lnTo>
                  <a:cubicBezTo>
                    <a:pt x="55880" y="660400"/>
                    <a:pt x="0" y="604520"/>
                    <a:pt x="0" y="535940"/>
                  </a:cubicBezTo>
                  <a:lnTo>
                    <a:pt x="0" y="124460"/>
                  </a:lnTo>
                  <a:cubicBezTo>
                    <a:pt x="0" y="55880"/>
                    <a:pt x="55880" y="0"/>
                    <a:pt x="124460" y="0"/>
                  </a:cubicBezTo>
                  <a:lnTo>
                    <a:pt x="3174665" y="0"/>
                  </a:lnTo>
                  <a:cubicBezTo>
                    <a:pt x="3243245" y="0"/>
                    <a:pt x="3299125" y="55880"/>
                    <a:pt x="3299125" y="124460"/>
                  </a:cubicBezTo>
                  <a:lnTo>
                    <a:pt x="3299125" y="535940"/>
                  </a:lnTo>
                  <a:cubicBezTo>
                    <a:pt x="3299125" y="604520"/>
                    <a:pt x="3243245" y="660400"/>
                    <a:pt x="3174665" y="660400"/>
                  </a:cubicBezTo>
                  <a:close/>
                </a:path>
              </a:pathLst>
            </a:custGeom>
            <a:solidFill>
              <a:srgbClr val="FFFFFF"/>
            </a:solidFill>
          </p:spPr>
        </p:sp>
      </p:grpSp>
      <p:sp>
        <p:nvSpPr>
          <p:cNvPr id="7" name="TextBox 7"/>
          <p:cNvSpPr txBox="1"/>
          <p:nvPr/>
        </p:nvSpPr>
        <p:spPr>
          <a:xfrm>
            <a:off x="4598586" y="5401330"/>
            <a:ext cx="3918013" cy="492379"/>
          </a:xfrm>
          <a:prstGeom prst="rect">
            <a:avLst/>
          </a:prstGeom>
        </p:spPr>
        <p:txBody>
          <a:bodyPr lIns="0" tIns="0" rIns="0" bIns="0" rtlCol="0" anchor="t">
            <a:spAutoFit/>
          </a:bodyPr>
          <a:lstStyle/>
          <a:p>
            <a:pPr>
              <a:lnSpc>
                <a:spcPts val="4200"/>
              </a:lnSpc>
            </a:pPr>
            <a:r>
              <a:rPr lang="en-US" sz="3000" b="1" dirty="0">
                <a:solidFill>
                  <a:srgbClr val="000000"/>
                </a:solidFill>
                <a:latin typeface="Open Sauce"/>
              </a:rPr>
              <a:t>Obtaining Data</a:t>
            </a:r>
          </a:p>
        </p:txBody>
      </p:sp>
      <p:sp>
        <p:nvSpPr>
          <p:cNvPr id="8" name="TextBox 8"/>
          <p:cNvSpPr txBox="1"/>
          <p:nvPr/>
        </p:nvSpPr>
        <p:spPr>
          <a:xfrm>
            <a:off x="3669115" y="5461655"/>
            <a:ext cx="675127" cy="422275"/>
          </a:xfrm>
          <a:prstGeom prst="rect">
            <a:avLst/>
          </a:prstGeom>
        </p:spPr>
        <p:txBody>
          <a:bodyPr lIns="0" tIns="0" rIns="0" bIns="0" rtlCol="0" anchor="t">
            <a:spAutoFit/>
          </a:bodyPr>
          <a:lstStyle/>
          <a:p>
            <a:pPr>
              <a:lnSpc>
                <a:spcPts val="3500"/>
              </a:lnSpc>
            </a:pPr>
            <a:r>
              <a:rPr lang="en-US" sz="2500" dirty="0">
                <a:solidFill>
                  <a:srgbClr val="000000"/>
                </a:solidFill>
                <a:latin typeface="Open Sauce Bold"/>
              </a:rPr>
              <a:t>1</a:t>
            </a:r>
          </a:p>
        </p:txBody>
      </p:sp>
      <p:sp>
        <p:nvSpPr>
          <p:cNvPr id="10" name="Freeform 10"/>
          <p:cNvSpPr/>
          <p:nvPr/>
        </p:nvSpPr>
        <p:spPr>
          <a:xfrm>
            <a:off x="3313021" y="6855206"/>
            <a:ext cx="5526237" cy="1106211"/>
          </a:xfrm>
          <a:custGeom>
            <a:avLst/>
            <a:gdLst/>
            <a:ahLst/>
            <a:cxnLst/>
            <a:rect l="l" t="t" r="r" b="b"/>
            <a:pathLst>
              <a:path w="3299125" h="660400">
                <a:moveTo>
                  <a:pt x="3174665" y="660400"/>
                </a:moveTo>
                <a:lnTo>
                  <a:pt x="124460" y="660400"/>
                </a:lnTo>
                <a:cubicBezTo>
                  <a:pt x="55880" y="660400"/>
                  <a:pt x="0" y="604520"/>
                  <a:pt x="0" y="535940"/>
                </a:cubicBezTo>
                <a:lnTo>
                  <a:pt x="0" y="124460"/>
                </a:lnTo>
                <a:cubicBezTo>
                  <a:pt x="0" y="55880"/>
                  <a:pt x="55880" y="0"/>
                  <a:pt x="124460" y="0"/>
                </a:cubicBezTo>
                <a:lnTo>
                  <a:pt x="3174665" y="0"/>
                </a:lnTo>
                <a:cubicBezTo>
                  <a:pt x="3243245" y="0"/>
                  <a:pt x="3299125" y="55880"/>
                  <a:pt x="3299125" y="124460"/>
                </a:cubicBezTo>
                <a:lnTo>
                  <a:pt x="3299125" y="535940"/>
                </a:lnTo>
                <a:cubicBezTo>
                  <a:pt x="3299125" y="604520"/>
                  <a:pt x="3243245" y="660400"/>
                  <a:pt x="3174665" y="660400"/>
                </a:cubicBezTo>
                <a:close/>
              </a:path>
            </a:pathLst>
          </a:custGeom>
          <a:solidFill>
            <a:srgbClr val="CFEEFF"/>
          </a:solidFill>
        </p:spPr>
      </p:sp>
      <p:sp>
        <p:nvSpPr>
          <p:cNvPr id="11" name="TextBox 11"/>
          <p:cNvSpPr txBox="1"/>
          <p:nvPr/>
        </p:nvSpPr>
        <p:spPr>
          <a:xfrm>
            <a:off x="4598586" y="7113036"/>
            <a:ext cx="3918013" cy="492379"/>
          </a:xfrm>
          <a:prstGeom prst="rect">
            <a:avLst/>
          </a:prstGeom>
        </p:spPr>
        <p:txBody>
          <a:bodyPr lIns="0" tIns="0" rIns="0" bIns="0" rtlCol="0" anchor="t">
            <a:spAutoFit/>
          </a:bodyPr>
          <a:lstStyle/>
          <a:p>
            <a:pPr>
              <a:lnSpc>
                <a:spcPts val="4200"/>
              </a:lnSpc>
            </a:pPr>
            <a:r>
              <a:rPr lang="en-US" sz="3000" b="1" dirty="0">
                <a:solidFill>
                  <a:srgbClr val="000000"/>
                </a:solidFill>
                <a:latin typeface="Open Sauce"/>
              </a:rPr>
              <a:t>Exploring Data</a:t>
            </a:r>
          </a:p>
        </p:txBody>
      </p:sp>
      <p:sp>
        <p:nvSpPr>
          <p:cNvPr id="12" name="TextBox 12"/>
          <p:cNvSpPr txBox="1"/>
          <p:nvPr/>
        </p:nvSpPr>
        <p:spPr>
          <a:xfrm>
            <a:off x="3669115" y="7173361"/>
            <a:ext cx="675127" cy="422275"/>
          </a:xfrm>
          <a:prstGeom prst="rect">
            <a:avLst/>
          </a:prstGeom>
        </p:spPr>
        <p:txBody>
          <a:bodyPr lIns="0" tIns="0" rIns="0" bIns="0" rtlCol="0" anchor="t">
            <a:spAutoFit/>
          </a:bodyPr>
          <a:lstStyle/>
          <a:p>
            <a:pPr>
              <a:lnSpc>
                <a:spcPts val="3500"/>
              </a:lnSpc>
            </a:pPr>
            <a:r>
              <a:rPr lang="en-US" sz="2500" dirty="0">
                <a:solidFill>
                  <a:srgbClr val="000000"/>
                </a:solidFill>
                <a:latin typeface="Open Sauce Bold"/>
              </a:rPr>
              <a:t>3</a:t>
            </a:r>
          </a:p>
        </p:txBody>
      </p:sp>
      <p:grpSp>
        <p:nvGrpSpPr>
          <p:cNvPr id="13" name="Group 13"/>
          <p:cNvGrpSpPr/>
          <p:nvPr/>
        </p:nvGrpSpPr>
        <p:grpSpPr>
          <a:xfrm>
            <a:off x="9448741" y="5143500"/>
            <a:ext cx="5526237" cy="1106211"/>
            <a:chOff x="0" y="0"/>
            <a:chExt cx="3299125" cy="660400"/>
          </a:xfrm>
        </p:grpSpPr>
        <p:sp>
          <p:nvSpPr>
            <p:cNvPr id="14" name="Freeform 14"/>
            <p:cNvSpPr/>
            <p:nvPr/>
          </p:nvSpPr>
          <p:spPr>
            <a:xfrm>
              <a:off x="0" y="0"/>
              <a:ext cx="3299125" cy="660400"/>
            </a:xfrm>
            <a:custGeom>
              <a:avLst/>
              <a:gdLst/>
              <a:ahLst/>
              <a:cxnLst/>
              <a:rect l="l" t="t" r="r" b="b"/>
              <a:pathLst>
                <a:path w="3299125" h="660400">
                  <a:moveTo>
                    <a:pt x="3174665" y="660400"/>
                  </a:moveTo>
                  <a:lnTo>
                    <a:pt x="124460" y="660400"/>
                  </a:lnTo>
                  <a:cubicBezTo>
                    <a:pt x="55880" y="660400"/>
                    <a:pt x="0" y="604520"/>
                    <a:pt x="0" y="535940"/>
                  </a:cubicBezTo>
                  <a:lnTo>
                    <a:pt x="0" y="124460"/>
                  </a:lnTo>
                  <a:cubicBezTo>
                    <a:pt x="0" y="55880"/>
                    <a:pt x="55880" y="0"/>
                    <a:pt x="124460" y="0"/>
                  </a:cubicBezTo>
                  <a:lnTo>
                    <a:pt x="3174665" y="0"/>
                  </a:lnTo>
                  <a:cubicBezTo>
                    <a:pt x="3243245" y="0"/>
                    <a:pt x="3299125" y="55880"/>
                    <a:pt x="3299125" y="124460"/>
                  </a:cubicBezTo>
                  <a:lnTo>
                    <a:pt x="3299125" y="535940"/>
                  </a:lnTo>
                  <a:cubicBezTo>
                    <a:pt x="3299125" y="604520"/>
                    <a:pt x="3243245" y="660400"/>
                    <a:pt x="3174665" y="660400"/>
                  </a:cubicBezTo>
                  <a:close/>
                </a:path>
              </a:pathLst>
            </a:custGeom>
            <a:solidFill>
              <a:srgbClr val="FFFFFF"/>
            </a:solidFill>
          </p:spPr>
        </p:sp>
      </p:grpSp>
      <p:sp>
        <p:nvSpPr>
          <p:cNvPr id="15" name="TextBox 15"/>
          <p:cNvSpPr txBox="1"/>
          <p:nvPr/>
        </p:nvSpPr>
        <p:spPr>
          <a:xfrm>
            <a:off x="10734307" y="5401330"/>
            <a:ext cx="3902163" cy="492379"/>
          </a:xfrm>
          <a:prstGeom prst="rect">
            <a:avLst/>
          </a:prstGeom>
        </p:spPr>
        <p:txBody>
          <a:bodyPr lIns="0" tIns="0" rIns="0" bIns="0" rtlCol="0" anchor="t">
            <a:spAutoFit/>
          </a:bodyPr>
          <a:lstStyle/>
          <a:p>
            <a:pPr>
              <a:lnSpc>
                <a:spcPts val="4200"/>
              </a:lnSpc>
            </a:pPr>
            <a:r>
              <a:rPr lang="en-US" sz="3000" b="1" dirty="0">
                <a:solidFill>
                  <a:srgbClr val="000000"/>
                </a:solidFill>
                <a:latin typeface="Open Sauce"/>
              </a:rPr>
              <a:t>Data Handling</a:t>
            </a:r>
          </a:p>
        </p:txBody>
      </p:sp>
      <p:sp>
        <p:nvSpPr>
          <p:cNvPr id="16" name="TextBox 16"/>
          <p:cNvSpPr txBox="1"/>
          <p:nvPr/>
        </p:nvSpPr>
        <p:spPr>
          <a:xfrm>
            <a:off x="9804836" y="5461655"/>
            <a:ext cx="675127" cy="422275"/>
          </a:xfrm>
          <a:prstGeom prst="rect">
            <a:avLst/>
          </a:prstGeom>
        </p:spPr>
        <p:txBody>
          <a:bodyPr lIns="0" tIns="0" rIns="0" bIns="0" rtlCol="0" anchor="t">
            <a:spAutoFit/>
          </a:bodyPr>
          <a:lstStyle/>
          <a:p>
            <a:pPr>
              <a:lnSpc>
                <a:spcPts val="3500"/>
              </a:lnSpc>
            </a:pPr>
            <a:r>
              <a:rPr lang="en-US" sz="2500" dirty="0">
                <a:solidFill>
                  <a:srgbClr val="000000"/>
                </a:solidFill>
                <a:latin typeface="Open Sauce Bold"/>
              </a:rPr>
              <a:t>2</a:t>
            </a:r>
          </a:p>
        </p:txBody>
      </p:sp>
      <p:grpSp>
        <p:nvGrpSpPr>
          <p:cNvPr id="17" name="Group 17"/>
          <p:cNvGrpSpPr/>
          <p:nvPr/>
        </p:nvGrpSpPr>
        <p:grpSpPr>
          <a:xfrm>
            <a:off x="9448741" y="6855206"/>
            <a:ext cx="5526237" cy="1106211"/>
            <a:chOff x="0" y="0"/>
            <a:chExt cx="3299125" cy="660400"/>
          </a:xfrm>
        </p:grpSpPr>
        <p:sp>
          <p:nvSpPr>
            <p:cNvPr id="18" name="Freeform 18"/>
            <p:cNvSpPr/>
            <p:nvPr/>
          </p:nvSpPr>
          <p:spPr>
            <a:xfrm>
              <a:off x="0" y="0"/>
              <a:ext cx="3299125" cy="660400"/>
            </a:xfrm>
            <a:custGeom>
              <a:avLst/>
              <a:gdLst/>
              <a:ahLst/>
              <a:cxnLst/>
              <a:rect l="l" t="t" r="r" b="b"/>
              <a:pathLst>
                <a:path w="3299125" h="660400">
                  <a:moveTo>
                    <a:pt x="3174665" y="660400"/>
                  </a:moveTo>
                  <a:lnTo>
                    <a:pt x="124460" y="660400"/>
                  </a:lnTo>
                  <a:cubicBezTo>
                    <a:pt x="55880" y="660400"/>
                    <a:pt x="0" y="604520"/>
                    <a:pt x="0" y="535940"/>
                  </a:cubicBezTo>
                  <a:lnTo>
                    <a:pt x="0" y="124460"/>
                  </a:lnTo>
                  <a:cubicBezTo>
                    <a:pt x="0" y="55880"/>
                    <a:pt x="55880" y="0"/>
                    <a:pt x="124460" y="0"/>
                  </a:cubicBezTo>
                  <a:lnTo>
                    <a:pt x="3174665" y="0"/>
                  </a:lnTo>
                  <a:cubicBezTo>
                    <a:pt x="3243245" y="0"/>
                    <a:pt x="3299125" y="55880"/>
                    <a:pt x="3299125" y="124460"/>
                  </a:cubicBezTo>
                  <a:lnTo>
                    <a:pt x="3299125" y="535940"/>
                  </a:lnTo>
                  <a:cubicBezTo>
                    <a:pt x="3299125" y="604520"/>
                    <a:pt x="3243245" y="660400"/>
                    <a:pt x="3174665" y="660400"/>
                  </a:cubicBezTo>
                  <a:close/>
                </a:path>
              </a:pathLst>
            </a:custGeom>
            <a:solidFill>
              <a:srgbClr val="FFFFFF"/>
            </a:solidFill>
          </p:spPr>
        </p:sp>
      </p:grpSp>
      <p:sp>
        <p:nvSpPr>
          <p:cNvPr id="19" name="TextBox 19"/>
          <p:cNvSpPr txBox="1"/>
          <p:nvPr/>
        </p:nvSpPr>
        <p:spPr>
          <a:xfrm>
            <a:off x="10734307" y="7113036"/>
            <a:ext cx="3902163" cy="492379"/>
          </a:xfrm>
          <a:prstGeom prst="rect">
            <a:avLst/>
          </a:prstGeom>
        </p:spPr>
        <p:txBody>
          <a:bodyPr lIns="0" tIns="0" rIns="0" bIns="0" rtlCol="0" anchor="t">
            <a:spAutoFit/>
          </a:bodyPr>
          <a:lstStyle/>
          <a:p>
            <a:pPr>
              <a:lnSpc>
                <a:spcPts val="4200"/>
              </a:lnSpc>
            </a:pPr>
            <a:r>
              <a:rPr lang="en-US" sz="3000" b="1" dirty="0">
                <a:solidFill>
                  <a:srgbClr val="000000"/>
                </a:solidFill>
                <a:latin typeface="Open Sauce"/>
              </a:rPr>
              <a:t>Machine Learning</a:t>
            </a:r>
          </a:p>
        </p:txBody>
      </p:sp>
      <p:sp>
        <p:nvSpPr>
          <p:cNvPr id="20" name="TextBox 20"/>
          <p:cNvSpPr txBox="1"/>
          <p:nvPr/>
        </p:nvSpPr>
        <p:spPr>
          <a:xfrm>
            <a:off x="9804836" y="7173361"/>
            <a:ext cx="675127" cy="422275"/>
          </a:xfrm>
          <a:prstGeom prst="rect">
            <a:avLst/>
          </a:prstGeom>
        </p:spPr>
        <p:txBody>
          <a:bodyPr lIns="0" tIns="0" rIns="0" bIns="0" rtlCol="0" anchor="t">
            <a:spAutoFit/>
          </a:bodyPr>
          <a:lstStyle/>
          <a:p>
            <a:pPr>
              <a:lnSpc>
                <a:spcPts val="3500"/>
              </a:lnSpc>
            </a:pPr>
            <a:r>
              <a:rPr lang="en-US" sz="2500" dirty="0">
                <a:solidFill>
                  <a:srgbClr val="000000"/>
                </a:solidFill>
                <a:latin typeface="Open Sauce Bold"/>
              </a:rPr>
              <a:t>4</a:t>
            </a:r>
          </a:p>
        </p:txBody>
      </p:sp>
      <p:sp>
        <p:nvSpPr>
          <p:cNvPr id="23" name="Freeform 10">
            <a:extLst>
              <a:ext uri="{FF2B5EF4-FFF2-40B4-BE49-F238E27FC236}">
                <a16:creationId xmlns:a16="http://schemas.microsoft.com/office/drawing/2014/main" id="{F749E0D1-1B2C-C69F-5EDB-82A693DEA38B}"/>
              </a:ext>
            </a:extLst>
          </p:cNvPr>
          <p:cNvSpPr/>
          <p:nvPr/>
        </p:nvSpPr>
        <p:spPr>
          <a:xfrm>
            <a:off x="6512082" y="8510763"/>
            <a:ext cx="5526237" cy="1106211"/>
          </a:xfrm>
          <a:custGeom>
            <a:avLst/>
            <a:gdLst/>
            <a:ahLst/>
            <a:cxnLst/>
            <a:rect l="l" t="t" r="r" b="b"/>
            <a:pathLst>
              <a:path w="3299125" h="660400">
                <a:moveTo>
                  <a:pt x="3174665" y="660400"/>
                </a:moveTo>
                <a:lnTo>
                  <a:pt x="124460" y="660400"/>
                </a:lnTo>
                <a:cubicBezTo>
                  <a:pt x="55880" y="660400"/>
                  <a:pt x="0" y="604520"/>
                  <a:pt x="0" y="535940"/>
                </a:cubicBezTo>
                <a:lnTo>
                  <a:pt x="0" y="124460"/>
                </a:lnTo>
                <a:cubicBezTo>
                  <a:pt x="0" y="55880"/>
                  <a:pt x="55880" y="0"/>
                  <a:pt x="124460" y="0"/>
                </a:cubicBezTo>
                <a:lnTo>
                  <a:pt x="3174665" y="0"/>
                </a:lnTo>
                <a:cubicBezTo>
                  <a:pt x="3243245" y="0"/>
                  <a:pt x="3299125" y="55880"/>
                  <a:pt x="3299125" y="124460"/>
                </a:cubicBezTo>
                <a:lnTo>
                  <a:pt x="3299125" y="535940"/>
                </a:lnTo>
                <a:cubicBezTo>
                  <a:pt x="3299125" y="604520"/>
                  <a:pt x="3243245" y="660400"/>
                  <a:pt x="3174665" y="660400"/>
                </a:cubicBezTo>
                <a:close/>
              </a:path>
            </a:pathLst>
          </a:custGeom>
          <a:solidFill>
            <a:srgbClr val="CFEEFF"/>
          </a:solidFill>
        </p:spPr>
      </p:sp>
      <p:sp>
        <p:nvSpPr>
          <p:cNvPr id="24" name="TextBox 12">
            <a:extLst>
              <a:ext uri="{FF2B5EF4-FFF2-40B4-BE49-F238E27FC236}">
                <a16:creationId xmlns:a16="http://schemas.microsoft.com/office/drawing/2014/main" id="{6F1F2348-0D0B-9E98-4ACC-CC41984B18C1}"/>
              </a:ext>
            </a:extLst>
          </p:cNvPr>
          <p:cNvSpPr txBox="1"/>
          <p:nvPr/>
        </p:nvSpPr>
        <p:spPr>
          <a:xfrm>
            <a:off x="6781800" y="8852730"/>
            <a:ext cx="675127" cy="422275"/>
          </a:xfrm>
          <a:prstGeom prst="rect">
            <a:avLst/>
          </a:prstGeom>
        </p:spPr>
        <p:txBody>
          <a:bodyPr lIns="0" tIns="0" rIns="0" bIns="0" rtlCol="0" anchor="t">
            <a:spAutoFit/>
          </a:bodyPr>
          <a:lstStyle/>
          <a:p>
            <a:pPr>
              <a:lnSpc>
                <a:spcPts val="3500"/>
              </a:lnSpc>
            </a:pPr>
            <a:r>
              <a:rPr lang="en-US" sz="2500" dirty="0">
                <a:solidFill>
                  <a:srgbClr val="000000"/>
                </a:solidFill>
                <a:latin typeface="Open Sauce Bold"/>
              </a:rPr>
              <a:t>5</a:t>
            </a:r>
          </a:p>
        </p:txBody>
      </p:sp>
      <p:sp>
        <p:nvSpPr>
          <p:cNvPr id="25" name="TextBox 11">
            <a:extLst>
              <a:ext uri="{FF2B5EF4-FFF2-40B4-BE49-F238E27FC236}">
                <a16:creationId xmlns:a16="http://schemas.microsoft.com/office/drawing/2014/main" id="{5C737647-F7B4-9AA1-71EB-1A558FEF0917}"/>
              </a:ext>
            </a:extLst>
          </p:cNvPr>
          <p:cNvSpPr txBox="1"/>
          <p:nvPr/>
        </p:nvSpPr>
        <p:spPr>
          <a:xfrm>
            <a:off x="7726645" y="8817677"/>
            <a:ext cx="3918013" cy="492379"/>
          </a:xfrm>
          <a:prstGeom prst="rect">
            <a:avLst/>
          </a:prstGeom>
        </p:spPr>
        <p:txBody>
          <a:bodyPr lIns="0" tIns="0" rIns="0" bIns="0" rtlCol="0" anchor="t">
            <a:spAutoFit/>
          </a:bodyPr>
          <a:lstStyle/>
          <a:p>
            <a:pPr>
              <a:lnSpc>
                <a:spcPts val="4200"/>
              </a:lnSpc>
            </a:pPr>
            <a:r>
              <a:rPr lang="en-US" sz="3000" b="1" dirty="0">
                <a:solidFill>
                  <a:srgbClr val="000000"/>
                </a:solidFill>
                <a:latin typeface="Open Sauce"/>
              </a:rPr>
              <a:t>Interpreting Data</a:t>
            </a:r>
          </a:p>
        </p:txBody>
      </p:sp>
      <p:pic>
        <p:nvPicPr>
          <p:cNvPr id="26" name="Picture 2" descr="Remax Logo PNG Vector (PDF) Free Download">
            <a:extLst>
              <a:ext uri="{FF2B5EF4-FFF2-40B4-BE49-F238E27FC236}">
                <a16:creationId xmlns:a16="http://schemas.microsoft.com/office/drawing/2014/main" id="{D45E8DB8-3385-AD56-5FDB-47ACF08493CF}"/>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9" name="TextBox 9"/>
          <p:cNvSpPr txBox="1"/>
          <p:nvPr/>
        </p:nvSpPr>
        <p:spPr>
          <a:xfrm>
            <a:off x="1028700" y="6186368"/>
            <a:ext cx="1903543" cy="1762149"/>
          </a:xfrm>
          <a:prstGeom prst="rect">
            <a:avLst/>
          </a:prstGeom>
          <a:solidFill>
            <a:srgbClr val="EFEFEF">
              <a:alpha val="50000"/>
            </a:srgbClr>
          </a:solidFill>
        </p:spPr>
        <p:txBody>
          <a:bodyPr lIns="0" tIns="0" rIns="0" bIns="0" rtlCol="0" anchor="t">
            <a:spAutoFit/>
          </a:bodyPr>
          <a:lstStyle/>
          <a:p>
            <a:pPr algn="ctr">
              <a:lnSpc>
                <a:spcPts val="3464"/>
              </a:lnSpc>
            </a:pPr>
            <a:r>
              <a:rPr lang="en-US" sz="2400" b="1" i="0" u="none" strike="noStrike" dirty="0">
                <a:solidFill>
                  <a:srgbClr val="000000"/>
                </a:solidFill>
                <a:effectLst/>
              </a:rPr>
              <a:t>web scraping for collection , and obtaining the data</a:t>
            </a:r>
            <a:endParaRPr lang="en-US" sz="2099" dirty="0">
              <a:solidFill>
                <a:srgbClr val="191919"/>
              </a:solidFill>
              <a:latin typeface="Open Sauce"/>
            </a:endParaRPr>
          </a:p>
        </p:txBody>
      </p:sp>
      <p:sp>
        <p:nvSpPr>
          <p:cNvPr id="10" name="TextBox 10"/>
          <p:cNvSpPr txBox="1"/>
          <p:nvPr/>
        </p:nvSpPr>
        <p:spPr>
          <a:xfrm>
            <a:off x="4368381" y="6255220"/>
            <a:ext cx="1986401" cy="2215991"/>
          </a:xfrm>
          <a:prstGeom prst="rect">
            <a:avLst/>
          </a:prstGeom>
          <a:solidFill>
            <a:srgbClr val="EFEFEF">
              <a:alpha val="50000"/>
            </a:srgbClr>
          </a:solidFill>
        </p:spPr>
        <p:txBody>
          <a:bodyPr lIns="0" tIns="0" rIns="0" bIns="0" rtlCol="0" anchor="t">
            <a:spAutoFit/>
          </a:bodyPr>
          <a:lstStyle/>
          <a:p>
            <a:pPr algn="ctr"/>
            <a:r>
              <a:rPr lang="en-US" sz="2400" b="1" i="0" u="none" strike="noStrike" dirty="0">
                <a:solidFill>
                  <a:srgbClr val="000000"/>
                </a:solidFill>
                <a:effectLst/>
                <a:latin typeface="YACgEa-oJH8 0"/>
              </a:rPr>
              <a:t>Cleaning,</a:t>
            </a:r>
          </a:p>
          <a:p>
            <a:pPr algn="ctr"/>
            <a:r>
              <a:rPr lang="en-US" sz="2400" b="1" i="0" u="none" strike="noStrike" dirty="0">
                <a:solidFill>
                  <a:srgbClr val="000000"/>
                </a:solidFill>
                <a:effectLst/>
                <a:latin typeface="YACgEa-oJH8 0"/>
              </a:rPr>
              <a:t>formatting </a:t>
            </a:r>
            <a:endParaRPr lang="en-US" sz="2400" dirty="0">
              <a:solidFill>
                <a:srgbClr val="000000"/>
              </a:solidFill>
              <a:effectLst/>
              <a:latin typeface="YACgEa-oJH8 0"/>
            </a:endParaRPr>
          </a:p>
          <a:p>
            <a:pPr algn="ctr"/>
            <a:r>
              <a:rPr lang="en-US" sz="2400" b="1" i="0" u="none" strike="noStrike" dirty="0">
                <a:solidFill>
                  <a:srgbClr val="000000"/>
                </a:solidFill>
                <a:effectLst/>
                <a:latin typeface="YACgEa-oJH8 0"/>
              </a:rPr>
              <a:t>and filtering the data, removing duplicates data</a:t>
            </a:r>
            <a:endParaRPr lang="en-US" sz="2400" dirty="0">
              <a:solidFill>
                <a:srgbClr val="000000"/>
              </a:solidFill>
              <a:effectLst/>
              <a:latin typeface="YACgEa-oJH8 0"/>
            </a:endParaRPr>
          </a:p>
        </p:txBody>
      </p:sp>
      <p:sp>
        <p:nvSpPr>
          <p:cNvPr id="11" name="TextBox 11"/>
          <p:cNvSpPr txBox="1"/>
          <p:nvPr/>
        </p:nvSpPr>
        <p:spPr>
          <a:xfrm>
            <a:off x="7873782" y="6251534"/>
            <a:ext cx="1986401" cy="1107996"/>
          </a:xfrm>
          <a:prstGeom prst="rect">
            <a:avLst/>
          </a:prstGeom>
          <a:solidFill>
            <a:srgbClr val="EFEFEF">
              <a:alpha val="50000"/>
            </a:srgbClr>
          </a:solidFill>
        </p:spPr>
        <p:txBody>
          <a:bodyPr lIns="0" tIns="0" rIns="0" bIns="0" rtlCol="0" anchor="t">
            <a:spAutoFit/>
          </a:bodyPr>
          <a:lstStyle/>
          <a:p>
            <a:pPr algn="ctr"/>
            <a:r>
              <a:rPr lang="en-US" sz="2400" b="1" i="0" u="none" strike="noStrike" dirty="0">
                <a:solidFill>
                  <a:srgbClr val="000000"/>
                </a:solidFill>
                <a:effectLst/>
                <a:latin typeface="YACgEa-oJH8 0"/>
              </a:rPr>
              <a:t>Visualizing and</a:t>
            </a:r>
            <a:endParaRPr lang="en-US" sz="2400" dirty="0">
              <a:solidFill>
                <a:srgbClr val="000000"/>
              </a:solidFill>
              <a:effectLst/>
              <a:latin typeface="YACgEa-oJH8 0"/>
            </a:endParaRPr>
          </a:p>
          <a:p>
            <a:pPr algn="ctr"/>
            <a:r>
              <a:rPr lang="en-US" sz="2400" b="1" i="0" u="none" strike="noStrike" dirty="0">
                <a:solidFill>
                  <a:srgbClr val="000000"/>
                </a:solidFill>
                <a:effectLst/>
                <a:latin typeface="YACgEa-oJH8 0"/>
              </a:rPr>
              <a:t>understanding the data</a:t>
            </a:r>
            <a:endParaRPr lang="en-US" sz="2400" dirty="0">
              <a:solidFill>
                <a:srgbClr val="000000"/>
              </a:solidFill>
              <a:effectLst/>
              <a:latin typeface="YACgEa-oJH8 0"/>
            </a:endParaRPr>
          </a:p>
        </p:txBody>
      </p:sp>
      <p:sp>
        <p:nvSpPr>
          <p:cNvPr id="12" name="TextBox 12"/>
          <p:cNvSpPr txBox="1"/>
          <p:nvPr/>
        </p:nvSpPr>
        <p:spPr>
          <a:xfrm>
            <a:off x="11347277" y="6255220"/>
            <a:ext cx="1986401" cy="1845505"/>
          </a:xfrm>
          <a:prstGeom prst="rect">
            <a:avLst/>
          </a:prstGeom>
          <a:solidFill>
            <a:srgbClr val="EFEFEF">
              <a:alpha val="50000"/>
            </a:srgbClr>
          </a:solidFill>
        </p:spPr>
        <p:txBody>
          <a:bodyPr lIns="0" tIns="0" rIns="0" bIns="0" rtlCol="0" anchor="t">
            <a:spAutoFit/>
          </a:bodyPr>
          <a:lstStyle/>
          <a:p>
            <a:pPr algn="ctr">
              <a:lnSpc>
                <a:spcPts val="2940"/>
              </a:lnSpc>
            </a:pPr>
            <a:r>
              <a:rPr lang="en-US" sz="2400" b="1" i="0" u="none" strike="noStrike" dirty="0">
                <a:solidFill>
                  <a:srgbClr val="000000"/>
                </a:solidFill>
                <a:effectLst/>
              </a:rPr>
              <a:t>Presentation of data,</a:t>
            </a:r>
          </a:p>
          <a:p>
            <a:pPr algn="ctr">
              <a:lnSpc>
                <a:spcPts val="2940"/>
              </a:lnSpc>
            </a:pPr>
            <a:r>
              <a:rPr lang="en-US" sz="2400" b="1" i="0" u="none" strike="noStrike" dirty="0">
                <a:solidFill>
                  <a:srgbClr val="000000"/>
                </a:solidFill>
                <a:effectLst/>
              </a:rPr>
              <a:t>understanding and delivering the results</a:t>
            </a:r>
            <a:endParaRPr lang="en-US" sz="2099" dirty="0">
              <a:solidFill>
                <a:srgbClr val="191919"/>
              </a:solidFill>
              <a:latin typeface="Open Sauce"/>
            </a:endParaRPr>
          </a:p>
        </p:txBody>
      </p:sp>
      <p:sp>
        <p:nvSpPr>
          <p:cNvPr id="13" name="TextBox 13"/>
          <p:cNvSpPr txBox="1"/>
          <p:nvPr/>
        </p:nvSpPr>
        <p:spPr>
          <a:xfrm>
            <a:off x="14801722" y="6233993"/>
            <a:ext cx="1986401" cy="2585323"/>
          </a:xfrm>
          <a:prstGeom prst="rect">
            <a:avLst/>
          </a:prstGeom>
          <a:solidFill>
            <a:srgbClr val="EFEFEF">
              <a:alpha val="50000"/>
            </a:srgbClr>
          </a:solidFill>
        </p:spPr>
        <p:txBody>
          <a:bodyPr lIns="0" tIns="0" rIns="0" bIns="0" rtlCol="0" anchor="t">
            <a:spAutoFit/>
          </a:bodyPr>
          <a:lstStyle/>
          <a:p>
            <a:pPr algn="ctr"/>
            <a:r>
              <a:rPr lang="en-US" sz="2400" b="1" i="0" u="none" strike="noStrike" dirty="0">
                <a:solidFill>
                  <a:srgbClr val="000000"/>
                </a:solidFill>
                <a:effectLst/>
                <a:latin typeface="YACgEa-oJH8 0"/>
              </a:rPr>
              <a:t>Clustering the data</a:t>
            </a:r>
            <a:endParaRPr lang="en-US" sz="2400" dirty="0">
              <a:solidFill>
                <a:srgbClr val="000000"/>
              </a:solidFill>
              <a:effectLst/>
              <a:latin typeface="YACgEa-oJH8 0"/>
            </a:endParaRPr>
          </a:p>
          <a:p>
            <a:pPr algn="ctr"/>
            <a:r>
              <a:rPr lang="en-US" sz="2400" b="1" i="0" u="none" strike="noStrike" dirty="0">
                <a:solidFill>
                  <a:srgbClr val="000000"/>
                </a:solidFill>
                <a:effectLst/>
                <a:latin typeface="YACgEa-oJH8 0"/>
              </a:rPr>
              <a:t>in groups and modeling , and apply ML modeling on the data</a:t>
            </a:r>
            <a:endParaRPr lang="en-US" sz="2400" dirty="0">
              <a:solidFill>
                <a:srgbClr val="000000"/>
              </a:solidFill>
              <a:effectLst/>
              <a:latin typeface="YACgEa-oJH8 0"/>
            </a:endParaRPr>
          </a:p>
        </p:txBody>
      </p:sp>
      <p:sp>
        <p:nvSpPr>
          <p:cNvPr id="14" name="TextBox 14"/>
          <p:cNvSpPr txBox="1"/>
          <p:nvPr/>
        </p:nvSpPr>
        <p:spPr>
          <a:xfrm>
            <a:off x="2519547" y="845361"/>
            <a:ext cx="12856847" cy="2638286"/>
          </a:xfrm>
          <a:prstGeom prst="rect">
            <a:avLst/>
          </a:prstGeom>
        </p:spPr>
        <p:txBody>
          <a:bodyPr wrap="square" lIns="0" tIns="0" rIns="0" bIns="0" rtlCol="0" anchor="t">
            <a:spAutoFit/>
          </a:bodyPr>
          <a:lstStyle/>
          <a:p>
            <a:pPr marL="0" lvl="0" indent="0" algn="ctr">
              <a:lnSpc>
                <a:spcPts val="10560"/>
              </a:lnSpc>
            </a:pPr>
            <a:r>
              <a:rPr lang="en-US" sz="8800" dirty="0">
                <a:solidFill>
                  <a:srgbClr val="191919"/>
                </a:solidFill>
                <a:latin typeface="Open Sauce Bold"/>
              </a:rPr>
              <a:t>what happens at each stage</a:t>
            </a:r>
          </a:p>
        </p:txBody>
      </p:sp>
      <p:grpSp>
        <p:nvGrpSpPr>
          <p:cNvPr id="15" name="Group 15"/>
          <p:cNvGrpSpPr/>
          <p:nvPr/>
        </p:nvGrpSpPr>
        <p:grpSpPr>
          <a:xfrm>
            <a:off x="1028700" y="4664445"/>
            <a:ext cx="1986401" cy="624072"/>
            <a:chOff x="0" y="0"/>
            <a:chExt cx="2102031" cy="660400"/>
          </a:xfrm>
        </p:grpSpPr>
        <p:sp>
          <p:nvSpPr>
            <p:cNvPr id="16" name="Freeform 16"/>
            <p:cNvSpPr/>
            <p:nvPr/>
          </p:nvSpPr>
          <p:spPr>
            <a:xfrm>
              <a:off x="0" y="0"/>
              <a:ext cx="2102031" cy="660400"/>
            </a:xfrm>
            <a:custGeom>
              <a:avLst/>
              <a:gdLst/>
              <a:ahLst/>
              <a:cxnLst/>
              <a:rect l="l" t="t" r="r" b="b"/>
              <a:pathLst>
                <a:path w="2102031" h="660400">
                  <a:moveTo>
                    <a:pt x="1977571" y="660400"/>
                  </a:moveTo>
                  <a:lnTo>
                    <a:pt x="124460" y="660400"/>
                  </a:lnTo>
                  <a:cubicBezTo>
                    <a:pt x="55880" y="660400"/>
                    <a:pt x="0" y="604520"/>
                    <a:pt x="0" y="535940"/>
                  </a:cubicBezTo>
                  <a:lnTo>
                    <a:pt x="0" y="124460"/>
                  </a:lnTo>
                  <a:cubicBezTo>
                    <a:pt x="0" y="55880"/>
                    <a:pt x="55880" y="0"/>
                    <a:pt x="124460" y="0"/>
                  </a:cubicBezTo>
                  <a:lnTo>
                    <a:pt x="1977571" y="0"/>
                  </a:lnTo>
                  <a:cubicBezTo>
                    <a:pt x="2046151" y="0"/>
                    <a:pt x="2102031" y="55880"/>
                    <a:pt x="2102031" y="124460"/>
                  </a:cubicBezTo>
                  <a:lnTo>
                    <a:pt x="2102031" y="535940"/>
                  </a:lnTo>
                  <a:cubicBezTo>
                    <a:pt x="2102031" y="604520"/>
                    <a:pt x="2046151" y="660400"/>
                    <a:pt x="1977571" y="660400"/>
                  </a:cubicBezTo>
                  <a:close/>
                </a:path>
              </a:pathLst>
            </a:custGeom>
            <a:solidFill>
              <a:srgbClr val="FFFFFF"/>
            </a:solidFill>
          </p:spPr>
        </p:sp>
      </p:grpSp>
      <p:sp>
        <p:nvSpPr>
          <p:cNvPr id="17" name="TextBox 17"/>
          <p:cNvSpPr txBox="1"/>
          <p:nvPr/>
        </p:nvSpPr>
        <p:spPr>
          <a:xfrm>
            <a:off x="1248597" y="4699304"/>
            <a:ext cx="1546607" cy="436273"/>
          </a:xfrm>
          <a:prstGeom prst="rect">
            <a:avLst/>
          </a:prstGeom>
        </p:spPr>
        <p:txBody>
          <a:bodyPr lIns="0" tIns="0" rIns="0" bIns="0" rtlCol="0" anchor="t">
            <a:spAutoFit/>
          </a:bodyPr>
          <a:lstStyle/>
          <a:p>
            <a:pPr algn="ctr">
              <a:lnSpc>
                <a:spcPts val="3840"/>
              </a:lnSpc>
            </a:pPr>
            <a:r>
              <a:rPr lang="en-US" sz="2400" spc="290" dirty="0">
                <a:solidFill>
                  <a:srgbClr val="191919"/>
                </a:solidFill>
                <a:latin typeface="Open Sauce Bold"/>
              </a:rPr>
              <a:t>1</a:t>
            </a:r>
          </a:p>
        </p:txBody>
      </p:sp>
      <p:grpSp>
        <p:nvGrpSpPr>
          <p:cNvPr id="18" name="Group 18"/>
          <p:cNvGrpSpPr/>
          <p:nvPr/>
        </p:nvGrpSpPr>
        <p:grpSpPr>
          <a:xfrm>
            <a:off x="4368381" y="4685672"/>
            <a:ext cx="1986401" cy="624072"/>
            <a:chOff x="0" y="0"/>
            <a:chExt cx="2102031" cy="660400"/>
          </a:xfrm>
        </p:grpSpPr>
        <p:sp>
          <p:nvSpPr>
            <p:cNvPr id="19" name="Freeform 19"/>
            <p:cNvSpPr/>
            <p:nvPr/>
          </p:nvSpPr>
          <p:spPr>
            <a:xfrm>
              <a:off x="0" y="0"/>
              <a:ext cx="2102031" cy="660400"/>
            </a:xfrm>
            <a:custGeom>
              <a:avLst/>
              <a:gdLst/>
              <a:ahLst/>
              <a:cxnLst/>
              <a:rect l="l" t="t" r="r" b="b"/>
              <a:pathLst>
                <a:path w="2102031" h="660400">
                  <a:moveTo>
                    <a:pt x="1977571" y="660400"/>
                  </a:moveTo>
                  <a:lnTo>
                    <a:pt x="124460" y="660400"/>
                  </a:lnTo>
                  <a:cubicBezTo>
                    <a:pt x="55880" y="660400"/>
                    <a:pt x="0" y="604520"/>
                    <a:pt x="0" y="535940"/>
                  </a:cubicBezTo>
                  <a:lnTo>
                    <a:pt x="0" y="124460"/>
                  </a:lnTo>
                  <a:cubicBezTo>
                    <a:pt x="0" y="55880"/>
                    <a:pt x="55880" y="0"/>
                    <a:pt x="124460" y="0"/>
                  </a:cubicBezTo>
                  <a:lnTo>
                    <a:pt x="1977571" y="0"/>
                  </a:lnTo>
                  <a:cubicBezTo>
                    <a:pt x="2046151" y="0"/>
                    <a:pt x="2102031" y="55880"/>
                    <a:pt x="2102031" y="124460"/>
                  </a:cubicBezTo>
                  <a:lnTo>
                    <a:pt x="2102031" y="535940"/>
                  </a:lnTo>
                  <a:cubicBezTo>
                    <a:pt x="2102031" y="604520"/>
                    <a:pt x="2046151" y="660400"/>
                    <a:pt x="1977571" y="660400"/>
                  </a:cubicBezTo>
                  <a:close/>
                </a:path>
              </a:pathLst>
            </a:custGeom>
            <a:solidFill>
              <a:srgbClr val="FFFFFF"/>
            </a:solidFill>
          </p:spPr>
        </p:sp>
      </p:grpSp>
      <p:sp>
        <p:nvSpPr>
          <p:cNvPr id="20" name="TextBox 20"/>
          <p:cNvSpPr txBox="1"/>
          <p:nvPr/>
        </p:nvSpPr>
        <p:spPr>
          <a:xfrm>
            <a:off x="4588278" y="4720531"/>
            <a:ext cx="1546607" cy="436273"/>
          </a:xfrm>
          <a:prstGeom prst="rect">
            <a:avLst/>
          </a:prstGeom>
        </p:spPr>
        <p:txBody>
          <a:bodyPr lIns="0" tIns="0" rIns="0" bIns="0" rtlCol="0" anchor="t">
            <a:spAutoFit/>
          </a:bodyPr>
          <a:lstStyle/>
          <a:p>
            <a:pPr algn="ctr">
              <a:lnSpc>
                <a:spcPts val="3840"/>
              </a:lnSpc>
            </a:pPr>
            <a:r>
              <a:rPr lang="en-US" sz="2400" spc="290" dirty="0">
                <a:solidFill>
                  <a:srgbClr val="191919"/>
                </a:solidFill>
                <a:latin typeface="Open Sauce Bold"/>
              </a:rPr>
              <a:t>2</a:t>
            </a:r>
          </a:p>
        </p:txBody>
      </p:sp>
      <p:grpSp>
        <p:nvGrpSpPr>
          <p:cNvPr id="21" name="Group 21"/>
          <p:cNvGrpSpPr/>
          <p:nvPr/>
        </p:nvGrpSpPr>
        <p:grpSpPr>
          <a:xfrm>
            <a:off x="7873782" y="4681986"/>
            <a:ext cx="1986401" cy="624072"/>
            <a:chOff x="0" y="0"/>
            <a:chExt cx="2102031" cy="660400"/>
          </a:xfrm>
        </p:grpSpPr>
        <p:sp>
          <p:nvSpPr>
            <p:cNvPr id="22" name="Freeform 22"/>
            <p:cNvSpPr/>
            <p:nvPr/>
          </p:nvSpPr>
          <p:spPr>
            <a:xfrm>
              <a:off x="0" y="0"/>
              <a:ext cx="2102031" cy="660400"/>
            </a:xfrm>
            <a:custGeom>
              <a:avLst/>
              <a:gdLst/>
              <a:ahLst/>
              <a:cxnLst/>
              <a:rect l="l" t="t" r="r" b="b"/>
              <a:pathLst>
                <a:path w="2102031" h="660400">
                  <a:moveTo>
                    <a:pt x="1977571" y="660400"/>
                  </a:moveTo>
                  <a:lnTo>
                    <a:pt x="124460" y="660400"/>
                  </a:lnTo>
                  <a:cubicBezTo>
                    <a:pt x="55880" y="660400"/>
                    <a:pt x="0" y="604520"/>
                    <a:pt x="0" y="535940"/>
                  </a:cubicBezTo>
                  <a:lnTo>
                    <a:pt x="0" y="124460"/>
                  </a:lnTo>
                  <a:cubicBezTo>
                    <a:pt x="0" y="55880"/>
                    <a:pt x="55880" y="0"/>
                    <a:pt x="124460" y="0"/>
                  </a:cubicBezTo>
                  <a:lnTo>
                    <a:pt x="1977571" y="0"/>
                  </a:lnTo>
                  <a:cubicBezTo>
                    <a:pt x="2046151" y="0"/>
                    <a:pt x="2102031" y="55880"/>
                    <a:pt x="2102031" y="124460"/>
                  </a:cubicBezTo>
                  <a:lnTo>
                    <a:pt x="2102031" y="535940"/>
                  </a:lnTo>
                  <a:cubicBezTo>
                    <a:pt x="2102031" y="604520"/>
                    <a:pt x="2046151" y="660400"/>
                    <a:pt x="1977571" y="660400"/>
                  </a:cubicBezTo>
                  <a:close/>
                </a:path>
              </a:pathLst>
            </a:custGeom>
            <a:solidFill>
              <a:srgbClr val="FFFFFF"/>
            </a:solidFill>
          </p:spPr>
          <p:txBody>
            <a:bodyPr/>
            <a:lstStyle/>
            <a:p>
              <a:endParaRPr lang="he-IL"/>
            </a:p>
          </p:txBody>
        </p:sp>
      </p:grpSp>
      <p:sp>
        <p:nvSpPr>
          <p:cNvPr id="23" name="TextBox 23"/>
          <p:cNvSpPr txBox="1"/>
          <p:nvPr/>
        </p:nvSpPr>
        <p:spPr>
          <a:xfrm>
            <a:off x="8093679" y="4716845"/>
            <a:ext cx="1546607" cy="436273"/>
          </a:xfrm>
          <a:prstGeom prst="rect">
            <a:avLst/>
          </a:prstGeom>
        </p:spPr>
        <p:txBody>
          <a:bodyPr lIns="0" tIns="0" rIns="0" bIns="0" rtlCol="0" anchor="t">
            <a:spAutoFit/>
          </a:bodyPr>
          <a:lstStyle/>
          <a:p>
            <a:pPr algn="ctr">
              <a:lnSpc>
                <a:spcPts val="3840"/>
              </a:lnSpc>
            </a:pPr>
            <a:r>
              <a:rPr lang="en-US" sz="2400" spc="290" dirty="0">
                <a:solidFill>
                  <a:srgbClr val="191919"/>
                </a:solidFill>
                <a:latin typeface="Open Sauce Bold"/>
              </a:rPr>
              <a:t>3</a:t>
            </a:r>
          </a:p>
        </p:txBody>
      </p:sp>
      <p:grpSp>
        <p:nvGrpSpPr>
          <p:cNvPr id="27" name="Group 27"/>
          <p:cNvGrpSpPr/>
          <p:nvPr/>
        </p:nvGrpSpPr>
        <p:grpSpPr>
          <a:xfrm>
            <a:off x="11347277" y="4685672"/>
            <a:ext cx="1986401" cy="624072"/>
            <a:chOff x="0" y="0"/>
            <a:chExt cx="2102031" cy="660400"/>
          </a:xfrm>
        </p:grpSpPr>
        <p:sp>
          <p:nvSpPr>
            <p:cNvPr id="28" name="Freeform 28"/>
            <p:cNvSpPr/>
            <p:nvPr/>
          </p:nvSpPr>
          <p:spPr>
            <a:xfrm>
              <a:off x="0" y="0"/>
              <a:ext cx="2102031" cy="660400"/>
            </a:xfrm>
            <a:custGeom>
              <a:avLst/>
              <a:gdLst/>
              <a:ahLst/>
              <a:cxnLst/>
              <a:rect l="l" t="t" r="r" b="b"/>
              <a:pathLst>
                <a:path w="2102031" h="660400">
                  <a:moveTo>
                    <a:pt x="1977571" y="660400"/>
                  </a:moveTo>
                  <a:lnTo>
                    <a:pt x="124460" y="660400"/>
                  </a:lnTo>
                  <a:cubicBezTo>
                    <a:pt x="55880" y="660400"/>
                    <a:pt x="0" y="604520"/>
                    <a:pt x="0" y="535940"/>
                  </a:cubicBezTo>
                  <a:lnTo>
                    <a:pt x="0" y="124460"/>
                  </a:lnTo>
                  <a:cubicBezTo>
                    <a:pt x="0" y="55880"/>
                    <a:pt x="55880" y="0"/>
                    <a:pt x="124460" y="0"/>
                  </a:cubicBezTo>
                  <a:lnTo>
                    <a:pt x="1977571" y="0"/>
                  </a:lnTo>
                  <a:cubicBezTo>
                    <a:pt x="2046151" y="0"/>
                    <a:pt x="2102031" y="55880"/>
                    <a:pt x="2102031" y="124460"/>
                  </a:cubicBezTo>
                  <a:lnTo>
                    <a:pt x="2102031" y="535940"/>
                  </a:lnTo>
                  <a:cubicBezTo>
                    <a:pt x="2102031" y="604520"/>
                    <a:pt x="2046151" y="660400"/>
                    <a:pt x="1977571" y="660400"/>
                  </a:cubicBezTo>
                  <a:close/>
                </a:path>
              </a:pathLst>
            </a:custGeom>
            <a:solidFill>
              <a:srgbClr val="FFFFFF"/>
            </a:solidFill>
          </p:spPr>
        </p:sp>
      </p:grpSp>
      <p:sp>
        <p:nvSpPr>
          <p:cNvPr id="29" name="TextBox 29"/>
          <p:cNvSpPr txBox="1"/>
          <p:nvPr/>
        </p:nvSpPr>
        <p:spPr>
          <a:xfrm>
            <a:off x="11567174" y="4720531"/>
            <a:ext cx="1546607" cy="436273"/>
          </a:xfrm>
          <a:prstGeom prst="rect">
            <a:avLst/>
          </a:prstGeom>
        </p:spPr>
        <p:txBody>
          <a:bodyPr lIns="0" tIns="0" rIns="0" bIns="0" rtlCol="0" anchor="t">
            <a:spAutoFit/>
          </a:bodyPr>
          <a:lstStyle/>
          <a:p>
            <a:pPr algn="ctr">
              <a:lnSpc>
                <a:spcPts val="3840"/>
              </a:lnSpc>
            </a:pPr>
            <a:r>
              <a:rPr lang="en-US" sz="2400" spc="290" dirty="0">
                <a:solidFill>
                  <a:srgbClr val="191919"/>
                </a:solidFill>
                <a:latin typeface="Open Sauce Bold"/>
              </a:rPr>
              <a:t>5</a:t>
            </a:r>
          </a:p>
        </p:txBody>
      </p:sp>
      <p:grpSp>
        <p:nvGrpSpPr>
          <p:cNvPr id="30" name="Group 30"/>
          <p:cNvGrpSpPr/>
          <p:nvPr/>
        </p:nvGrpSpPr>
        <p:grpSpPr>
          <a:xfrm>
            <a:off x="14801722" y="4664445"/>
            <a:ext cx="1986401" cy="624072"/>
            <a:chOff x="0" y="0"/>
            <a:chExt cx="2102031" cy="660400"/>
          </a:xfrm>
        </p:grpSpPr>
        <p:sp>
          <p:nvSpPr>
            <p:cNvPr id="31" name="Freeform 31"/>
            <p:cNvSpPr/>
            <p:nvPr/>
          </p:nvSpPr>
          <p:spPr>
            <a:xfrm>
              <a:off x="0" y="0"/>
              <a:ext cx="2102031" cy="660400"/>
            </a:xfrm>
            <a:custGeom>
              <a:avLst/>
              <a:gdLst/>
              <a:ahLst/>
              <a:cxnLst/>
              <a:rect l="l" t="t" r="r" b="b"/>
              <a:pathLst>
                <a:path w="2102031" h="660400">
                  <a:moveTo>
                    <a:pt x="1977571" y="660400"/>
                  </a:moveTo>
                  <a:lnTo>
                    <a:pt x="124460" y="660400"/>
                  </a:lnTo>
                  <a:cubicBezTo>
                    <a:pt x="55880" y="660400"/>
                    <a:pt x="0" y="604520"/>
                    <a:pt x="0" y="535940"/>
                  </a:cubicBezTo>
                  <a:lnTo>
                    <a:pt x="0" y="124460"/>
                  </a:lnTo>
                  <a:cubicBezTo>
                    <a:pt x="0" y="55880"/>
                    <a:pt x="55880" y="0"/>
                    <a:pt x="124460" y="0"/>
                  </a:cubicBezTo>
                  <a:lnTo>
                    <a:pt x="1977571" y="0"/>
                  </a:lnTo>
                  <a:cubicBezTo>
                    <a:pt x="2046151" y="0"/>
                    <a:pt x="2102031" y="55880"/>
                    <a:pt x="2102031" y="124460"/>
                  </a:cubicBezTo>
                  <a:lnTo>
                    <a:pt x="2102031" y="535940"/>
                  </a:lnTo>
                  <a:cubicBezTo>
                    <a:pt x="2102031" y="604520"/>
                    <a:pt x="2046151" y="660400"/>
                    <a:pt x="1977571" y="660400"/>
                  </a:cubicBezTo>
                  <a:close/>
                </a:path>
              </a:pathLst>
            </a:custGeom>
            <a:solidFill>
              <a:srgbClr val="FFFFFF"/>
            </a:solidFill>
          </p:spPr>
        </p:sp>
      </p:grpSp>
      <p:sp>
        <p:nvSpPr>
          <p:cNvPr id="32" name="TextBox 32"/>
          <p:cNvSpPr txBox="1"/>
          <p:nvPr/>
        </p:nvSpPr>
        <p:spPr>
          <a:xfrm>
            <a:off x="15021619" y="4699304"/>
            <a:ext cx="1546607" cy="436273"/>
          </a:xfrm>
          <a:prstGeom prst="rect">
            <a:avLst/>
          </a:prstGeom>
        </p:spPr>
        <p:txBody>
          <a:bodyPr lIns="0" tIns="0" rIns="0" bIns="0" rtlCol="0" anchor="t">
            <a:spAutoFit/>
          </a:bodyPr>
          <a:lstStyle/>
          <a:p>
            <a:pPr algn="ctr">
              <a:lnSpc>
                <a:spcPts val="3840"/>
              </a:lnSpc>
            </a:pPr>
            <a:r>
              <a:rPr lang="en-US" sz="2400" spc="290" dirty="0">
                <a:solidFill>
                  <a:srgbClr val="191919"/>
                </a:solidFill>
                <a:latin typeface="Open Sauce Bold"/>
              </a:rPr>
              <a:t>4</a:t>
            </a:r>
          </a:p>
        </p:txBody>
      </p:sp>
      <p:sp>
        <p:nvSpPr>
          <p:cNvPr id="33" name="AutoShape 33"/>
          <p:cNvSpPr/>
          <p:nvPr/>
        </p:nvSpPr>
        <p:spPr>
          <a:xfrm rot="5400000">
            <a:off x="1669701" y="5640717"/>
            <a:ext cx="723450" cy="0"/>
          </a:xfrm>
          <a:prstGeom prst="line">
            <a:avLst/>
          </a:prstGeom>
          <a:ln w="19050" cap="rnd">
            <a:solidFill>
              <a:srgbClr val="000000"/>
            </a:solidFill>
            <a:prstDash val="solid"/>
            <a:headEnd type="none" w="sm" len="sm"/>
            <a:tailEnd type="triangle" w="lg" len="med"/>
          </a:ln>
        </p:spPr>
      </p:sp>
      <p:sp>
        <p:nvSpPr>
          <p:cNvPr id="34" name="AutoShape 34"/>
          <p:cNvSpPr/>
          <p:nvPr/>
        </p:nvSpPr>
        <p:spPr>
          <a:xfrm rot="5400000">
            <a:off x="5009382" y="5661944"/>
            <a:ext cx="723450" cy="0"/>
          </a:xfrm>
          <a:prstGeom prst="line">
            <a:avLst/>
          </a:prstGeom>
          <a:ln w="19050" cap="rnd">
            <a:solidFill>
              <a:srgbClr val="000000"/>
            </a:solidFill>
            <a:prstDash val="solid"/>
            <a:headEnd type="none" w="sm" len="sm"/>
            <a:tailEnd type="triangle" w="lg" len="med"/>
          </a:ln>
        </p:spPr>
      </p:sp>
      <p:sp>
        <p:nvSpPr>
          <p:cNvPr id="35" name="AutoShape 35"/>
          <p:cNvSpPr/>
          <p:nvPr/>
        </p:nvSpPr>
        <p:spPr>
          <a:xfrm rot="5400000">
            <a:off x="8514782" y="5658258"/>
            <a:ext cx="723450" cy="0"/>
          </a:xfrm>
          <a:prstGeom prst="line">
            <a:avLst/>
          </a:prstGeom>
          <a:ln w="19050" cap="rnd">
            <a:solidFill>
              <a:srgbClr val="000000"/>
            </a:solidFill>
            <a:prstDash val="solid"/>
            <a:headEnd type="none" w="sm" len="sm"/>
            <a:tailEnd type="triangle" w="lg" len="med"/>
          </a:ln>
        </p:spPr>
      </p:sp>
      <p:sp>
        <p:nvSpPr>
          <p:cNvPr id="37" name="AutoShape 37"/>
          <p:cNvSpPr/>
          <p:nvPr/>
        </p:nvSpPr>
        <p:spPr>
          <a:xfrm rot="5400000">
            <a:off x="11988278" y="5661944"/>
            <a:ext cx="723450" cy="0"/>
          </a:xfrm>
          <a:prstGeom prst="line">
            <a:avLst/>
          </a:prstGeom>
          <a:ln w="19050" cap="rnd">
            <a:solidFill>
              <a:srgbClr val="000000"/>
            </a:solidFill>
            <a:prstDash val="solid"/>
            <a:headEnd type="none" w="sm" len="sm"/>
            <a:tailEnd type="triangle" w="lg" len="med"/>
          </a:ln>
        </p:spPr>
      </p:sp>
      <p:sp>
        <p:nvSpPr>
          <p:cNvPr id="38" name="AutoShape 38"/>
          <p:cNvSpPr/>
          <p:nvPr/>
        </p:nvSpPr>
        <p:spPr>
          <a:xfrm rot="5400000">
            <a:off x="15442722" y="5640717"/>
            <a:ext cx="723450" cy="0"/>
          </a:xfrm>
          <a:prstGeom prst="line">
            <a:avLst/>
          </a:prstGeom>
          <a:ln w="19050" cap="rnd">
            <a:solidFill>
              <a:srgbClr val="000000"/>
            </a:solidFill>
            <a:prstDash val="solid"/>
            <a:headEnd type="none" w="sm" len="sm"/>
            <a:tailEnd type="triangle" w="lg" len="med"/>
          </a:ln>
        </p:spPr>
      </p:sp>
      <p:pic>
        <p:nvPicPr>
          <p:cNvPr id="39" name="Picture 2" descr="Remax Logo PNG Vector (PDF) Free Download">
            <a:extLst>
              <a:ext uri="{FF2B5EF4-FFF2-40B4-BE49-F238E27FC236}">
                <a16:creationId xmlns:a16="http://schemas.microsoft.com/office/drawing/2014/main" id="{9E06DE9A-A499-BA5A-40E1-BBE77DBFE567}"/>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440776"/>
            <a:ext cx="12992100" cy="1251048"/>
          </a:xfrm>
          <a:prstGeom prst="rect">
            <a:avLst/>
          </a:prstGeom>
        </p:spPr>
        <p:txBody>
          <a:bodyPr wrap="square" lIns="0" tIns="0" rIns="0" bIns="0" rtlCol="0" anchor="t">
            <a:spAutoFit/>
          </a:bodyPr>
          <a:lstStyle/>
          <a:p>
            <a:pPr>
              <a:lnSpc>
                <a:spcPts val="10800"/>
              </a:lnSpc>
            </a:pPr>
            <a:r>
              <a:rPr lang="en-US" sz="7200" dirty="0">
                <a:solidFill>
                  <a:srgbClr val="000000"/>
                </a:solidFill>
                <a:latin typeface="Open Sauce Bold"/>
              </a:rPr>
              <a:t>Step 1 Obtaining Data</a:t>
            </a:r>
          </a:p>
        </p:txBody>
      </p:sp>
      <p:grpSp>
        <p:nvGrpSpPr>
          <p:cNvPr id="3" name="Group 3"/>
          <p:cNvGrpSpPr/>
          <p:nvPr/>
        </p:nvGrpSpPr>
        <p:grpSpPr>
          <a:xfrm>
            <a:off x="5715000" y="3154670"/>
            <a:ext cx="5137924" cy="4732030"/>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6188404" y="4299575"/>
            <a:ext cx="4154160" cy="3385542"/>
          </a:xfrm>
          <a:prstGeom prst="rect">
            <a:avLst/>
          </a:prstGeom>
        </p:spPr>
        <p:txBody>
          <a:bodyPr lIns="0" tIns="0" rIns="0" bIns="0" rtlCol="0" anchor="t">
            <a:spAutoFit/>
          </a:bodyPr>
          <a:lstStyle/>
          <a:p>
            <a:pPr algn="ctr"/>
            <a:r>
              <a:rPr lang="en-US" sz="2200" i="0" u="none" strike="noStrike" dirty="0">
                <a:solidFill>
                  <a:srgbClr val="000000"/>
                </a:solidFill>
                <a:effectLst/>
                <a:latin typeface="Open Sauce" panose="020B0604020202020204" charset="0"/>
              </a:rPr>
              <a:t>In this step, we will collect information of properties in Portugal in various big cities</a:t>
            </a:r>
            <a:endParaRPr lang="en-US" sz="2200" dirty="0">
              <a:solidFill>
                <a:srgbClr val="000000"/>
              </a:solidFill>
              <a:effectLst/>
              <a:latin typeface="Open Sauce" panose="020B0604020202020204" charset="0"/>
            </a:endParaRPr>
          </a:p>
          <a:p>
            <a:pPr algn="ctr"/>
            <a:r>
              <a:rPr lang="en-US" sz="2200" i="0" u="none" strike="noStrike" dirty="0">
                <a:solidFill>
                  <a:srgbClr val="000000"/>
                </a:solidFill>
                <a:effectLst/>
                <a:latin typeface="Open Sauce" panose="020B0604020202020204" charset="0"/>
              </a:rPr>
              <a:t>we will crawl along web pages and scrape information about properties features</a:t>
            </a:r>
            <a:endParaRPr lang="en-US" sz="2200" dirty="0">
              <a:solidFill>
                <a:srgbClr val="000000"/>
              </a:solidFill>
              <a:effectLst/>
              <a:latin typeface="Open Sauce" panose="020B0604020202020204" charset="0"/>
            </a:endParaRPr>
          </a:p>
          <a:p>
            <a:pPr algn="ctr"/>
            <a:r>
              <a:rPr lang="en-US" sz="2200" i="0" u="sng" dirty="0">
                <a:solidFill>
                  <a:srgbClr val="000000"/>
                </a:solidFill>
                <a:effectLst/>
                <a:latin typeface="Open Sauce" panose="020B0604020202020204" charset="0"/>
              </a:rPr>
              <a:t>Main tools</a:t>
            </a:r>
            <a:r>
              <a:rPr lang="en-US" sz="2200" i="0" u="none" strike="noStrike" dirty="0">
                <a:solidFill>
                  <a:srgbClr val="000000"/>
                </a:solidFill>
                <a:effectLst/>
                <a:latin typeface="Open Sauce" panose="020B0604020202020204" charset="0"/>
              </a:rPr>
              <a:t> : </a:t>
            </a:r>
          </a:p>
          <a:p>
            <a:pPr algn="ctr"/>
            <a:r>
              <a:rPr lang="en-US" sz="2200" i="0" u="none" strike="noStrike" dirty="0">
                <a:solidFill>
                  <a:srgbClr val="000000"/>
                </a:solidFill>
                <a:effectLst/>
                <a:latin typeface="Open Sauce" panose="020B0604020202020204" charset="0"/>
              </a:rPr>
              <a:t>BeautifulSoup, Selenium</a:t>
            </a:r>
            <a:endParaRPr lang="en-US" sz="2200" dirty="0">
              <a:solidFill>
                <a:srgbClr val="000000"/>
              </a:solidFill>
              <a:effectLst/>
              <a:latin typeface="Open Sauce" panose="020B0604020202020204" charset="0"/>
            </a:endParaRPr>
          </a:p>
          <a:p>
            <a:pPr algn="ctr"/>
            <a:r>
              <a:rPr lang="en-US" sz="2200" i="0" u="sng" dirty="0">
                <a:solidFill>
                  <a:srgbClr val="000000"/>
                </a:solidFill>
                <a:effectLst/>
                <a:latin typeface="Open Sauce" panose="020B0604020202020204" charset="0"/>
              </a:rPr>
              <a:t>Source Data : </a:t>
            </a:r>
            <a:r>
              <a:rPr lang="en-US" sz="2200" i="0" u="sng" dirty="0">
                <a:solidFill>
                  <a:srgbClr val="000000"/>
                </a:solidFill>
                <a:effectLst/>
                <a:latin typeface="Open Sauce" panose="020B0604020202020204" charset="0"/>
                <a:hlinkClick r:id="rId3"/>
              </a:rPr>
              <a:t>https://www.remax.pt/en/</a:t>
            </a:r>
            <a:endParaRPr lang="en-US" sz="2200" dirty="0">
              <a:solidFill>
                <a:srgbClr val="000000"/>
              </a:solidFill>
              <a:effectLst/>
              <a:latin typeface="Open Sauce" panose="020B0604020202020204" charset="0"/>
            </a:endParaRPr>
          </a:p>
        </p:txBody>
      </p:sp>
      <p:grpSp>
        <p:nvGrpSpPr>
          <p:cNvPr id="6" name="Group 6"/>
          <p:cNvGrpSpPr/>
          <p:nvPr/>
        </p:nvGrpSpPr>
        <p:grpSpPr>
          <a:xfrm>
            <a:off x="5715000" y="3154670"/>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6357903" y="3372190"/>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Source</a:t>
            </a:r>
          </a:p>
        </p:txBody>
      </p:sp>
      <p:pic>
        <p:nvPicPr>
          <p:cNvPr id="23" name="Picture 2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28058" y="3358239"/>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6">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28" name="תמונה 27">
            <a:extLst>
              <a:ext uri="{FF2B5EF4-FFF2-40B4-BE49-F238E27FC236}">
                <a16:creationId xmlns:a16="http://schemas.microsoft.com/office/drawing/2014/main" id="{B2CFC72B-AD8F-4C22-5DE7-D71117681B9A}"/>
              </a:ext>
            </a:extLst>
          </p:cNvPr>
          <p:cNvPicPr>
            <a:picLocks noChangeAspect="1"/>
          </p:cNvPicPr>
          <p:nvPr/>
        </p:nvPicPr>
        <p:blipFill>
          <a:blip r:embed="rId7">
            <a:clrChange>
              <a:clrFrom>
                <a:srgbClr val="FFFFFF"/>
              </a:clrFrom>
              <a:clrTo>
                <a:srgbClr val="FFFFFF">
                  <a:alpha val="0"/>
                </a:srgbClr>
              </a:clrTo>
            </a:clrChange>
            <a:alphaModFix amt="79000"/>
            <a:extLst>
              <a:ext uri="{BEBA8EAE-BF5A-486C-A8C5-ECC9F3942E4B}">
                <a14:imgProps xmlns:a14="http://schemas.microsoft.com/office/drawing/2010/main">
                  <a14:imgLayer r:embed="rId8">
                    <a14:imgEffect>
                      <a14:sharpenSoften amount="60000"/>
                    </a14:imgEffect>
                  </a14:imgLayer>
                </a14:imgProps>
              </a:ext>
            </a:extLst>
          </a:blip>
          <a:stretch>
            <a:fillRect/>
          </a:stretch>
        </p:blipFill>
        <p:spPr>
          <a:xfrm rot="21119375">
            <a:off x="704271" y="5207432"/>
            <a:ext cx="3336611" cy="3310515"/>
          </a:xfrm>
          <a:prstGeom prst="rect">
            <a:avLst/>
          </a:prstGeom>
        </p:spPr>
      </p:pic>
      <p:pic>
        <p:nvPicPr>
          <p:cNvPr id="30" name="תמונה 29">
            <a:extLst>
              <a:ext uri="{FF2B5EF4-FFF2-40B4-BE49-F238E27FC236}">
                <a16:creationId xmlns:a16="http://schemas.microsoft.com/office/drawing/2014/main" id="{2D9D8DED-F19F-E24F-F6B1-97FAB6D9CC5C}"/>
              </a:ext>
            </a:extLst>
          </p:cNvPr>
          <p:cNvPicPr>
            <a:picLocks noChangeAspect="1"/>
          </p:cNvPicPr>
          <p:nvPr/>
        </p:nvPicPr>
        <p:blipFill>
          <a:blip r:embed="rId9">
            <a:clrChange>
              <a:clrFrom>
                <a:srgbClr val="FFFFFF"/>
              </a:clrFrom>
              <a:clrTo>
                <a:srgbClr val="FFFFFF">
                  <a:alpha val="0"/>
                </a:srgbClr>
              </a:clrTo>
            </a:clrChange>
            <a:alphaModFix amt="85000"/>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rot="940058">
            <a:off x="11644809" y="2804999"/>
            <a:ext cx="6267719" cy="38068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3"/>
          <p:cNvGrpSpPr/>
          <p:nvPr/>
        </p:nvGrpSpPr>
        <p:grpSpPr>
          <a:xfrm>
            <a:off x="5715000" y="3154670"/>
            <a:ext cx="5137924" cy="4655830"/>
            <a:chOff x="0" y="0"/>
            <a:chExt cx="2398947" cy="2401550"/>
          </a:xfrm>
        </p:grpSpPr>
        <p:sp>
          <p:nvSpPr>
            <p:cNvPr id="4" name="Freeform 4"/>
            <p:cNvSpPr/>
            <p:nvPr/>
          </p:nvSpPr>
          <p:spPr>
            <a:xfrm>
              <a:off x="0" y="0"/>
              <a:ext cx="2398947" cy="2401550"/>
            </a:xfrm>
            <a:custGeom>
              <a:avLst/>
              <a:gdLst/>
              <a:ahLst/>
              <a:cxnLst/>
              <a:rect l="l" t="t" r="r" b="b"/>
              <a:pathLst>
                <a:path w="2398947" h="2401550">
                  <a:moveTo>
                    <a:pt x="2274487" y="2401550"/>
                  </a:moveTo>
                  <a:lnTo>
                    <a:pt x="124460" y="2401550"/>
                  </a:lnTo>
                  <a:cubicBezTo>
                    <a:pt x="55880" y="2401550"/>
                    <a:pt x="0" y="2345670"/>
                    <a:pt x="0" y="2277090"/>
                  </a:cubicBezTo>
                  <a:lnTo>
                    <a:pt x="0" y="124460"/>
                  </a:lnTo>
                  <a:cubicBezTo>
                    <a:pt x="0" y="55880"/>
                    <a:pt x="55880" y="0"/>
                    <a:pt x="124460" y="0"/>
                  </a:cubicBezTo>
                  <a:lnTo>
                    <a:pt x="2274487" y="0"/>
                  </a:lnTo>
                  <a:cubicBezTo>
                    <a:pt x="2343067" y="0"/>
                    <a:pt x="2398947" y="55880"/>
                    <a:pt x="2398947" y="124460"/>
                  </a:cubicBezTo>
                  <a:lnTo>
                    <a:pt x="2398947" y="2277090"/>
                  </a:lnTo>
                  <a:cubicBezTo>
                    <a:pt x="2398947" y="2345670"/>
                    <a:pt x="2343067" y="2401550"/>
                    <a:pt x="2274487" y="2401550"/>
                  </a:cubicBezTo>
                  <a:close/>
                </a:path>
              </a:pathLst>
            </a:custGeom>
            <a:solidFill>
              <a:srgbClr val="FFFFFF"/>
            </a:solidFill>
          </p:spPr>
        </p:sp>
      </p:grpSp>
      <p:sp>
        <p:nvSpPr>
          <p:cNvPr id="5" name="TextBox 5"/>
          <p:cNvSpPr txBox="1"/>
          <p:nvPr/>
        </p:nvSpPr>
        <p:spPr>
          <a:xfrm>
            <a:off x="6188404" y="4299575"/>
            <a:ext cx="4154160" cy="3323987"/>
          </a:xfrm>
          <a:prstGeom prst="rect">
            <a:avLst/>
          </a:prstGeom>
        </p:spPr>
        <p:txBody>
          <a:bodyPr lIns="0" tIns="0" rIns="0" bIns="0" rtlCol="0" anchor="t">
            <a:spAutoFit/>
          </a:bodyPr>
          <a:lstStyle/>
          <a:p>
            <a:pPr algn="ctr"/>
            <a:r>
              <a:rPr lang="en-US" sz="2400" i="0" u="none" strike="noStrike" dirty="0">
                <a:solidFill>
                  <a:srgbClr val="000000"/>
                </a:solidFill>
                <a:effectLst/>
                <a:latin typeface="Open Sauce" panose="020B0604020202020204" charset="0"/>
              </a:rPr>
              <a:t>To collect each property, we used Selenium because this is </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 dynamic scrapping, </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After we passed the dynamic scrapping difficulty</a:t>
            </a:r>
            <a:endParaRPr lang="en-US" sz="2400" dirty="0">
              <a:solidFill>
                <a:srgbClr val="000000"/>
              </a:solidFill>
              <a:effectLst/>
              <a:latin typeface="Open Sauce" panose="020B0604020202020204" charset="0"/>
            </a:endParaRPr>
          </a:p>
          <a:p>
            <a:pPr algn="ctr"/>
            <a:r>
              <a:rPr lang="en-US" sz="2400" i="0" u="none" strike="noStrike" dirty="0">
                <a:solidFill>
                  <a:srgbClr val="000000"/>
                </a:solidFill>
                <a:effectLst/>
                <a:latin typeface="Open Sauce" panose="020B0604020202020204" charset="0"/>
              </a:rPr>
              <a:t>We used BeatifulSoup to store the data in dataframes</a:t>
            </a:r>
            <a:endParaRPr lang="en-US" sz="2400" dirty="0">
              <a:solidFill>
                <a:srgbClr val="000000"/>
              </a:solidFill>
              <a:effectLst/>
              <a:latin typeface="Open Sauce" panose="020B0604020202020204" charset="0"/>
            </a:endParaRPr>
          </a:p>
        </p:txBody>
      </p:sp>
      <p:grpSp>
        <p:nvGrpSpPr>
          <p:cNvPr id="6" name="Group 6"/>
          <p:cNvGrpSpPr/>
          <p:nvPr/>
        </p:nvGrpSpPr>
        <p:grpSpPr>
          <a:xfrm>
            <a:off x="5715000" y="3154670"/>
            <a:ext cx="5137924" cy="794532"/>
            <a:chOff x="0" y="0"/>
            <a:chExt cx="4270546" cy="660400"/>
          </a:xfrm>
        </p:grpSpPr>
        <p:sp>
          <p:nvSpPr>
            <p:cNvPr id="7" name="Freeform 7"/>
            <p:cNvSpPr/>
            <p:nvPr/>
          </p:nvSpPr>
          <p:spPr>
            <a:xfrm>
              <a:off x="0" y="0"/>
              <a:ext cx="4270546" cy="660400"/>
            </a:xfrm>
            <a:custGeom>
              <a:avLst/>
              <a:gdLst/>
              <a:ahLst/>
              <a:cxnLst/>
              <a:rect l="l" t="t" r="r" b="b"/>
              <a:pathLst>
                <a:path w="4270546" h="660400">
                  <a:moveTo>
                    <a:pt x="4146086" y="660400"/>
                  </a:moveTo>
                  <a:lnTo>
                    <a:pt x="124460" y="660400"/>
                  </a:lnTo>
                  <a:cubicBezTo>
                    <a:pt x="55880" y="660400"/>
                    <a:pt x="0" y="604520"/>
                    <a:pt x="0" y="535940"/>
                  </a:cubicBezTo>
                  <a:lnTo>
                    <a:pt x="0" y="124460"/>
                  </a:lnTo>
                  <a:cubicBezTo>
                    <a:pt x="0" y="55880"/>
                    <a:pt x="55880" y="0"/>
                    <a:pt x="124460" y="0"/>
                  </a:cubicBezTo>
                  <a:lnTo>
                    <a:pt x="4146086" y="0"/>
                  </a:lnTo>
                  <a:cubicBezTo>
                    <a:pt x="4214666" y="0"/>
                    <a:pt x="4270546" y="55880"/>
                    <a:pt x="4270546" y="124460"/>
                  </a:cubicBezTo>
                  <a:lnTo>
                    <a:pt x="4270546" y="535940"/>
                  </a:lnTo>
                  <a:cubicBezTo>
                    <a:pt x="4270546" y="604520"/>
                    <a:pt x="4214666" y="660400"/>
                    <a:pt x="4146086" y="660400"/>
                  </a:cubicBezTo>
                  <a:close/>
                </a:path>
              </a:pathLst>
            </a:custGeom>
            <a:solidFill>
              <a:srgbClr val="000000"/>
            </a:solidFill>
          </p:spPr>
        </p:sp>
      </p:grpSp>
      <p:sp>
        <p:nvSpPr>
          <p:cNvPr id="8" name="TextBox 8"/>
          <p:cNvSpPr txBox="1"/>
          <p:nvPr/>
        </p:nvSpPr>
        <p:spPr>
          <a:xfrm>
            <a:off x="6357903" y="3372190"/>
            <a:ext cx="3552664" cy="356316"/>
          </a:xfrm>
          <a:prstGeom prst="rect">
            <a:avLst/>
          </a:prstGeom>
        </p:spPr>
        <p:txBody>
          <a:bodyPr lIns="0" tIns="0" rIns="0" bIns="0" rtlCol="0" anchor="t">
            <a:spAutoFit/>
          </a:bodyPr>
          <a:lstStyle/>
          <a:p>
            <a:pPr algn="ctr">
              <a:lnSpc>
                <a:spcPts val="2989"/>
              </a:lnSpc>
            </a:pPr>
            <a:r>
              <a:rPr lang="en-US" sz="2299" dirty="0">
                <a:solidFill>
                  <a:srgbClr val="FFFFFF"/>
                </a:solidFill>
                <a:latin typeface="Open Sauce Bold"/>
              </a:rPr>
              <a:t>The process </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28058" y="3358239"/>
            <a:ext cx="307375" cy="384218"/>
          </a:xfrm>
          <a:prstGeom prst="rect">
            <a:avLst/>
          </a:prstGeom>
        </p:spPr>
      </p:pic>
      <p:pic>
        <p:nvPicPr>
          <p:cNvPr id="24" name="Picture 2" descr="Remax Logo PNG Vector (PDF) Free Download">
            <a:extLst>
              <a:ext uri="{FF2B5EF4-FFF2-40B4-BE49-F238E27FC236}">
                <a16:creationId xmlns:a16="http://schemas.microsoft.com/office/drawing/2014/main" id="{B900370A-2F4A-DC97-E085-40B84BD81219}"/>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rot="1039065">
            <a:off x="15560836" y="186904"/>
            <a:ext cx="2857500" cy="2590800"/>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10" name="תמונה 9">
            <a:extLst>
              <a:ext uri="{FF2B5EF4-FFF2-40B4-BE49-F238E27FC236}">
                <a16:creationId xmlns:a16="http://schemas.microsoft.com/office/drawing/2014/main" id="{29698238-AD9A-9873-A97A-29571E845579}"/>
              </a:ext>
            </a:extLst>
          </p:cNvPr>
          <p:cNvPicPr>
            <a:picLocks noChangeAspect="1"/>
          </p:cNvPicPr>
          <p:nvPr/>
        </p:nvPicPr>
        <p:blipFill>
          <a:blip r:embed="rId6">
            <a:clrChange>
              <a:clrFrom>
                <a:srgbClr val="FFFFFF"/>
              </a:clrFrom>
              <a:clrTo>
                <a:srgbClr val="FFFFFF">
                  <a:alpha val="0"/>
                </a:srgbClr>
              </a:clrTo>
            </a:clrChange>
            <a:alphaModFix amt="88000"/>
            <a:extLst>
              <a:ext uri="{BEBA8EAE-BF5A-486C-A8C5-ECC9F3942E4B}">
                <a14:imgProps xmlns:a14="http://schemas.microsoft.com/office/drawing/2010/main">
                  <a14:imgLayer r:embed="rId7">
                    <a14:imgEffect>
                      <a14:sharpenSoften amount="20000"/>
                    </a14:imgEffect>
                  </a14:imgLayer>
                </a14:imgProps>
              </a:ext>
            </a:extLst>
          </a:blip>
          <a:stretch>
            <a:fillRect/>
          </a:stretch>
        </p:blipFill>
        <p:spPr>
          <a:xfrm rot="20641178">
            <a:off x="900663" y="834370"/>
            <a:ext cx="6502008" cy="1884549"/>
          </a:xfrm>
          <a:prstGeom prst="rect">
            <a:avLst/>
          </a:prstGeom>
        </p:spPr>
      </p:pic>
      <p:pic>
        <p:nvPicPr>
          <p:cNvPr id="12" name="תמונה 11">
            <a:extLst>
              <a:ext uri="{FF2B5EF4-FFF2-40B4-BE49-F238E27FC236}">
                <a16:creationId xmlns:a16="http://schemas.microsoft.com/office/drawing/2014/main" id="{247755F3-26D7-3D0B-9BCD-35A7EF963335}"/>
              </a:ext>
            </a:extLst>
          </p:cNvPr>
          <p:cNvPicPr>
            <a:picLocks noChangeAspect="1"/>
          </p:cNvPicPr>
          <p:nvPr/>
        </p:nvPicPr>
        <p:blipFill>
          <a:blip r:embed="rId8">
            <a:alphaModFix amt="83000"/>
          </a:blip>
          <a:stretch>
            <a:fillRect/>
          </a:stretch>
        </p:blipFill>
        <p:spPr>
          <a:xfrm rot="21176783">
            <a:off x="172714" y="7056169"/>
            <a:ext cx="3815241" cy="2484003"/>
          </a:xfrm>
          <a:prstGeom prst="rect">
            <a:avLst/>
          </a:prstGeom>
        </p:spPr>
      </p:pic>
      <p:pic>
        <p:nvPicPr>
          <p:cNvPr id="14" name="תמונה 13">
            <a:extLst>
              <a:ext uri="{FF2B5EF4-FFF2-40B4-BE49-F238E27FC236}">
                <a16:creationId xmlns:a16="http://schemas.microsoft.com/office/drawing/2014/main" id="{E6F0C51B-59C4-D6BE-84B8-447E41ACE7CB}"/>
              </a:ext>
            </a:extLst>
          </p:cNvPr>
          <p:cNvPicPr>
            <a:picLocks noChangeAspect="1"/>
          </p:cNvPicPr>
          <p:nvPr/>
        </p:nvPicPr>
        <p:blipFill>
          <a:blip r:embed="rId9">
            <a:alphaModFix amt="80000"/>
            <a:extLst>
              <a:ext uri="{BEBA8EAE-BF5A-486C-A8C5-ECC9F3942E4B}">
                <a14:imgProps xmlns:a14="http://schemas.microsoft.com/office/drawing/2010/main">
                  <a14:imgLayer r:embed="rId10">
                    <a14:imgEffect>
                      <a14:sharpenSoften amount="20000"/>
                    </a14:imgEffect>
                  </a14:imgLayer>
                </a14:imgProps>
              </a:ext>
            </a:extLst>
          </a:blip>
          <a:stretch>
            <a:fillRect/>
          </a:stretch>
        </p:blipFill>
        <p:spPr>
          <a:xfrm rot="215258">
            <a:off x="11838126" y="5327389"/>
            <a:ext cx="5986690" cy="3489941"/>
          </a:xfrm>
          <a:prstGeom prst="rect">
            <a:avLst/>
          </a:prstGeom>
        </p:spPr>
      </p:pic>
    </p:spTree>
    <p:extLst>
      <p:ext uri="{BB962C8B-B14F-4D97-AF65-F5344CB8AC3E}">
        <p14:creationId xmlns:p14="http://schemas.microsoft.com/office/powerpoint/2010/main" val="938477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1218</Words>
  <Application>Microsoft Office PowerPoint</Application>
  <PresentationFormat>מותאם אישית</PresentationFormat>
  <Paragraphs>174</Paragraphs>
  <Slides>33</Slides>
  <Notes>3</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33</vt:i4>
      </vt:variant>
    </vt:vector>
  </HeadingPairs>
  <TitlesOfParts>
    <vt:vector size="39" baseType="lpstr">
      <vt:lpstr>Open Sauce</vt:lpstr>
      <vt:lpstr>Calibri</vt:lpstr>
      <vt:lpstr>Open Sauce Bold</vt:lpstr>
      <vt:lpstr>Arial</vt:lpstr>
      <vt:lpstr>YACgEa-oJH8 0</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רוי חן</dc:creator>
  <cp:lastModifiedBy>רוי שלמה חן</cp:lastModifiedBy>
  <cp:revision>2</cp:revision>
  <dcterms:created xsi:type="dcterms:W3CDTF">2006-08-16T00:00:00Z</dcterms:created>
  <dcterms:modified xsi:type="dcterms:W3CDTF">2023-02-18T12:00:12Z</dcterms:modified>
  <dc:identifier>DAFa6T5aocU</dc:identifier>
</cp:coreProperties>
</file>